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4170" r:id="rId1"/>
  </p:sldMasterIdLst>
  <p:sldIdLst>
    <p:sldId id="257" r:id="rId2"/>
    <p:sldId id="258" r:id="rId3"/>
    <p:sldId id="256" r:id="rId4"/>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a:srgbClr val="FFD9B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269D01E-BC32-4049-B463-5C60D7B0CCD2}" styleName="テーマ スタイル 2 - アクセント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518" autoAdjust="0"/>
    <p:restoredTop sz="94660"/>
  </p:normalViewPr>
  <p:slideViewPr>
    <p:cSldViewPr snapToGrid="0">
      <p:cViewPr>
        <p:scale>
          <a:sx n="125" d="100"/>
          <a:sy n="125" d="100"/>
        </p:scale>
        <p:origin x="422" y="-21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26680" y="3447519"/>
            <a:ext cx="5204640" cy="2377440"/>
          </a:xfrm>
          <a:solidFill>
            <a:srgbClr val="FFFFFF"/>
          </a:solidFill>
          <a:ln w="38100">
            <a:solidFill>
              <a:srgbClr val="404040"/>
            </a:solidFill>
          </a:ln>
        </p:spPr>
        <p:txBody>
          <a:bodyPr lIns="274320" rIns="274320" anchor="ctr" anchorCtr="1">
            <a:normAutofit/>
          </a:bodyPr>
          <a:lstStyle>
            <a:lvl1pPr algn="ctr">
              <a:defRPr sz="2625">
                <a:solidFill>
                  <a:srgbClr val="262626"/>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516047" y="6287008"/>
            <a:ext cx="3825907" cy="1790958"/>
          </a:xfrm>
          <a:noFill/>
        </p:spPr>
        <p:txBody>
          <a:bodyPr>
            <a:normAutofit/>
          </a:bodyPr>
          <a:lstStyle>
            <a:lvl1pPr marL="0" indent="0" algn="ctr">
              <a:buNone/>
              <a:defRPr sz="1425">
                <a:solidFill>
                  <a:schemeClr val="tx1">
                    <a:lumMod val="75000"/>
                    <a:lumOff val="25000"/>
                  </a:schemeClr>
                </a:solidFill>
              </a:defRPr>
            </a:lvl1pPr>
            <a:lvl2pPr marL="342900" indent="0" algn="ctr">
              <a:buNone/>
              <a:defRPr sz="1425"/>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7" name="Date Placeholder 6"/>
          <p:cNvSpPr>
            <a:spLocks noGrp="1"/>
          </p:cNvSpPr>
          <p:nvPr>
            <p:ph type="dt" sz="half" idx="10"/>
          </p:nvPr>
        </p:nvSpPr>
        <p:spPr/>
        <p:txBody>
          <a:bodyPr/>
          <a:lstStyle/>
          <a:p>
            <a:fld id="{EACB2ECA-A547-492F-B06D-6F88DD6982F8}" type="datetimeFigureOut">
              <a:rPr kumimoji="1" lang="ja-JP" altLang="en-US" smtClean="0"/>
              <a:t>2024/3/7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048D290-7A23-4AA1-9EA0-2CF1D8C52BCC}" type="slidenum">
              <a:rPr kumimoji="1" lang="ja-JP" altLang="en-US" smtClean="0"/>
              <a:t>‹#›</a:t>
            </a:fld>
            <a:endParaRPr kumimoji="1" lang="ja-JP" altLang="en-US"/>
          </a:p>
        </p:txBody>
      </p:sp>
    </p:spTree>
    <p:extLst>
      <p:ext uri="{BB962C8B-B14F-4D97-AF65-F5344CB8AC3E}">
        <p14:creationId xmlns:p14="http://schemas.microsoft.com/office/powerpoint/2010/main" val="25850476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ACB2ECA-A547-492F-B06D-6F88DD6982F8}" type="datetimeFigureOut">
              <a:rPr kumimoji="1" lang="ja-JP" altLang="en-US" smtClean="0"/>
              <a:t>2024/3/7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048D290-7A23-4AA1-9EA0-2CF1D8C52BCC}" type="slidenum">
              <a:rPr kumimoji="1" lang="ja-JP" altLang="en-US" smtClean="0"/>
              <a:t>‹#›</a:t>
            </a:fld>
            <a:endParaRPr kumimoji="1" lang="ja-JP" altLang="en-US"/>
          </a:p>
        </p:txBody>
      </p:sp>
    </p:spTree>
    <p:extLst>
      <p:ext uri="{BB962C8B-B14F-4D97-AF65-F5344CB8AC3E}">
        <p14:creationId xmlns:p14="http://schemas.microsoft.com/office/powerpoint/2010/main" val="779926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867375" y="1353820"/>
            <a:ext cx="790475" cy="719836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204534" y="1353820"/>
            <a:ext cx="3537131" cy="719836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ACB2ECA-A547-492F-B06D-6F88DD6982F8}" type="datetimeFigureOut">
              <a:rPr kumimoji="1" lang="ja-JP" altLang="en-US" smtClean="0"/>
              <a:t>2024/3/7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048D290-7A23-4AA1-9EA0-2CF1D8C52BCC}" type="slidenum">
              <a:rPr kumimoji="1" lang="ja-JP" altLang="en-US" smtClean="0"/>
              <a:t>‹#›</a:t>
            </a:fld>
            <a:endParaRPr kumimoji="1" lang="ja-JP" altLang="en-US"/>
          </a:p>
        </p:txBody>
      </p:sp>
    </p:spTree>
    <p:extLst>
      <p:ext uri="{BB962C8B-B14F-4D97-AF65-F5344CB8AC3E}">
        <p14:creationId xmlns:p14="http://schemas.microsoft.com/office/powerpoint/2010/main" val="1786232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ACB2ECA-A547-492F-B06D-6F88DD6982F8}" type="datetimeFigureOut">
              <a:rPr kumimoji="1" lang="ja-JP" altLang="en-US" smtClean="0"/>
              <a:t>2024/3/7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048D290-7A23-4AA1-9EA0-2CF1D8C52BCC}" type="slidenum">
              <a:rPr kumimoji="1" lang="ja-JP" altLang="en-US" smtClean="0"/>
              <a:t>‹#›</a:t>
            </a:fld>
            <a:endParaRPr kumimoji="1" lang="ja-JP" altLang="en-US"/>
          </a:p>
        </p:txBody>
      </p:sp>
    </p:spTree>
    <p:extLst>
      <p:ext uri="{BB962C8B-B14F-4D97-AF65-F5344CB8AC3E}">
        <p14:creationId xmlns:p14="http://schemas.microsoft.com/office/powerpoint/2010/main" val="6453740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29818" y="3447519"/>
            <a:ext cx="5205222" cy="2377440"/>
          </a:xfrm>
          <a:solidFill>
            <a:srgbClr val="FFFFFF"/>
          </a:solidFill>
          <a:ln w="38100">
            <a:solidFill>
              <a:srgbClr val="404040"/>
            </a:solidFill>
          </a:ln>
        </p:spPr>
        <p:txBody>
          <a:bodyPr lIns="274320" rIns="274320" anchor="ctr" anchorCtr="1">
            <a:normAutofit/>
          </a:bodyPr>
          <a:lstStyle>
            <a:lvl1pPr>
              <a:defRPr sz="2625">
                <a:solidFill>
                  <a:srgbClr val="262626"/>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516047" y="6286894"/>
            <a:ext cx="3825907" cy="1827341"/>
          </a:xfrm>
        </p:spPr>
        <p:txBody>
          <a:bodyPr anchor="t" anchorCtr="1">
            <a:normAutofit/>
          </a:bodyPr>
          <a:lstStyle>
            <a:lvl1pPr marL="0" indent="0">
              <a:buNone/>
              <a:defRPr sz="1425">
                <a:solidFill>
                  <a:schemeClr val="tx1"/>
                </a:solidFill>
              </a:defRPr>
            </a:lvl1pPr>
            <a:lvl2pPr marL="342900" indent="0">
              <a:buNone/>
              <a:defRPr sz="1425">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7" name="Date Placeholder 6"/>
          <p:cNvSpPr>
            <a:spLocks noGrp="1"/>
          </p:cNvSpPr>
          <p:nvPr>
            <p:ph type="dt" sz="half" idx="10"/>
          </p:nvPr>
        </p:nvSpPr>
        <p:spPr/>
        <p:txBody>
          <a:bodyPr/>
          <a:lstStyle/>
          <a:p>
            <a:fld id="{EACB2ECA-A547-492F-B06D-6F88DD6982F8}" type="datetimeFigureOut">
              <a:rPr kumimoji="1" lang="ja-JP" altLang="en-US" smtClean="0"/>
              <a:t>2024/3/7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048D290-7A23-4AA1-9EA0-2CF1D8C52BCC}" type="slidenum">
              <a:rPr kumimoji="1" lang="ja-JP" altLang="en-US" smtClean="0"/>
              <a:t>‹#›</a:t>
            </a:fld>
            <a:endParaRPr kumimoji="1" lang="ja-JP" altLang="en-US"/>
          </a:p>
        </p:txBody>
      </p:sp>
    </p:spTree>
    <p:extLst>
      <p:ext uri="{BB962C8B-B14F-4D97-AF65-F5344CB8AC3E}">
        <p14:creationId xmlns:p14="http://schemas.microsoft.com/office/powerpoint/2010/main" val="130178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26680" y="3810508"/>
            <a:ext cx="2466017" cy="448064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565303" y="3810508"/>
            <a:ext cx="2467887" cy="448064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8" name="Date Placeholder 7"/>
          <p:cNvSpPr>
            <a:spLocks noGrp="1"/>
          </p:cNvSpPr>
          <p:nvPr>
            <p:ph type="dt" sz="half" idx="10"/>
          </p:nvPr>
        </p:nvSpPr>
        <p:spPr/>
        <p:txBody>
          <a:bodyPr/>
          <a:lstStyle/>
          <a:p>
            <a:fld id="{EACB2ECA-A547-492F-B06D-6F88DD6982F8}" type="datetimeFigureOut">
              <a:rPr kumimoji="1" lang="ja-JP" altLang="en-US" smtClean="0"/>
              <a:t>2024/3/7</a:t>
            </a:fld>
            <a:endParaRPr kumimoji="1" lang="ja-JP" altLang="en-US"/>
          </a:p>
        </p:txBody>
      </p:sp>
      <p:sp>
        <p:nvSpPr>
          <p:cNvPr id="9" name="Footer Placeholder 8"/>
          <p:cNvSpPr>
            <a:spLocks noGrp="1"/>
          </p:cNvSpPr>
          <p:nvPr>
            <p:ph type="ftr" sz="quarter" idx="11"/>
          </p:nvPr>
        </p:nvSpPr>
        <p:spPr/>
        <p:txBody>
          <a:bodyPr/>
          <a:lstStyle/>
          <a:p>
            <a:endParaRPr kumimoji="1" lang="ja-JP" altLang="en-US"/>
          </a:p>
        </p:txBody>
      </p:sp>
      <p:sp>
        <p:nvSpPr>
          <p:cNvPr id="10" name="Slide Number Placeholder 9"/>
          <p:cNvSpPr>
            <a:spLocks noGrp="1"/>
          </p:cNvSpPr>
          <p:nvPr>
            <p:ph type="sldNum" sz="quarter" idx="12"/>
          </p:nvPr>
        </p:nvSpPr>
        <p:spPr/>
        <p:txBody>
          <a:bodyPr/>
          <a:lstStyle/>
          <a:p>
            <a:fld id="{4048D290-7A23-4AA1-9EA0-2CF1D8C52BCC}" type="slidenum">
              <a:rPr kumimoji="1" lang="ja-JP" altLang="en-US" smtClean="0"/>
              <a:t>‹#›</a:t>
            </a:fld>
            <a:endParaRPr kumimoji="1" lang="ja-JP" altLang="en-US"/>
          </a:p>
        </p:txBody>
      </p:sp>
    </p:spTree>
    <p:extLst>
      <p:ext uri="{BB962C8B-B14F-4D97-AF65-F5344CB8AC3E}">
        <p14:creationId xmlns:p14="http://schemas.microsoft.com/office/powerpoint/2010/main" val="672989451"/>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26679" y="3341627"/>
            <a:ext cx="2466018" cy="1017015"/>
          </a:xfrm>
        </p:spPr>
        <p:txBody>
          <a:bodyPr anchor="b" anchorCtr="1">
            <a:normAutofit/>
          </a:bodyPr>
          <a:lstStyle>
            <a:lvl1pPr marL="0" indent="0" algn="ctr">
              <a:buNone/>
              <a:defRPr sz="1425" b="0" cap="all" spc="75" baseline="0">
                <a:solidFill>
                  <a:schemeClr val="tx2"/>
                </a:solidFill>
              </a:defRPr>
            </a:lvl1pPr>
            <a:lvl2pPr marL="342900" indent="0">
              <a:buNone/>
              <a:defRPr sz="1425"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826679" y="4540250"/>
            <a:ext cx="2466018" cy="375089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6" name="Content Placeholder 5"/>
          <p:cNvSpPr>
            <a:spLocks noGrp="1"/>
          </p:cNvSpPr>
          <p:nvPr>
            <p:ph sz="quarter" idx="4"/>
          </p:nvPr>
        </p:nvSpPr>
        <p:spPr>
          <a:xfrm>
            <a:off x="3565303" y="4540250"/>
            <a:ext cx="2467887" cy="3750899"/>
          </a:xfrm>
        </p:spPr>
        <p:txBody>
          <a:bodyPr/>
          <a:lstStyle>
            <a:lvl5pPr>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1" name="Text Placeholder 4"/>
          <p:cNvSpPr>
            <a:spLocks noGrp="1"/>
          </p:cNvSpPr>
          <p:nvPr>
            <p:ph type="body" sz="quarter" idx="13"/>
          </p:nvPr>
        </p:nvSpPr>
        <p:spPr>
          <a:xfrm>
            <a:off x="3565303" y="3341627"/>
            <a:ext cx="2467887" cy="1017015"/>
          </a:xfrm>
        </p:spPr>
        <p:txBody>
          <a:bodyPr anchor="b" anchorCtr="1">
            <a:normAutofit/>
          </a:bodyPr>
          <a:lstStyle>
            <a:lvl1pPr marL="0" indent="0" algn="ctr">
              <a:buNone/>
              <a:defRPr sz="1425" b="0" cap="all" spc="75" baseline="0">
                <a:solidFill>
                  <a:schemeClr val="tx2"/>
                </a:solidFill>
              </a:defRPr>
            </a:lvl1pPr>
            <a:lvl2pPr marL="342900" indent="0">
              <a:buNone/>
              <a:defRPr sz="1425"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7" name="Date Placeholder 6"/>
          <p:cNvSpPr>
            <a:spLocks noGrp="1"/>
          </p:cNvSpPr>
          <p:nvPr>
            <p:ph type="dt" sz="half" idx="10"/>
          </p:nvPr>
        </p:nvSpPr>
        <p:spPr/>
        <p:txBody>
          <a:bodyPr/>
          <a:lstStyle/>
          <a:p>
            <a:fld id="{EACB2ECA-A547-492F-B06D-6F88DD6982F8}" type="datetimeFigureOut">
              <a:rPr kumimoji="1" lang="ja-JP" altLang="en-US" smtClean="0"/>
              <a:t>2024/3/7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048D290-7A23-4AA1-9EA0-2CF1D8C52BCC}" type="slidenum">
              <a:rPr kumimoji="1" lang="ja-JP" altLang="en-US" smtClean="0"/>
              <a:t>‹#›</a:t>
            </a:fld>
            <a:endParaRPr kumimoji="1" lang="ja-JP" altLang="en-US"/>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extLst>
      <p:ext uri="{BB962C8B-B14F-4D97-AF65-F5344CB8AC3E}">
        <p14:creationId xmlns:p14="http://schemas.microsoft.com/office/powerpoint/2010/main" val="3644968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ACB2ECA-A547-492F-B06D-6F88DD6982F8}" type="datetimeFigureOut">
              <a:rPr kumimoji="1" lang="ja-JP" altLang="en-US" smtClean="0"/>
              <a:t>2024/3/7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048D290-7A23-4AA1-9EA0-2CF1D8C52BCC}" type="slidenum">
              <a:rPr kumimoji="1" lang="ja-JP" altLang="en-US" smtClean="0"/>
              <a:t>‹#›</a:t>
            </a:fld>
            <a:endParaRPr kumimoji="1" lang="ja-JP" altLang="en-US"/>
          </a:p>
        </p:txBody>
      </p:sp>
    </p:spTree>
    <p:extLst>
      <p:ext uri="{BB962C8B-B14F-4D97-AF65-F5344CB8AC3E}">
        <p14:creationId xmlns:p14="http://schemas.microsoft.com/office/powerpoint/2010/main" val="4287342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CB2ECA-A547-492F-B06D-6F88DD6982F8}" type="datetimeFigureOut">
              <a:rPr kumimoji="1" lang="ja-JP" altLang="en-US" smtClean="0"/>
              <a:t>2024/3/7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048D290-7A23-4AA1-9EA0-2CF1D8C52BCC}" type="slidenum">
              <a:rPr kumimoji="1" lang="ja-JP" altLang="en-US" smtClean="0"/>
              <a:t>‹#›</a:t>
            </a:fld>
            <a:endParaRPr kumimoji="1" lang="ja-JP" altLang="en-US"/>
          </a:p>
        </p:txBody>
      </p:sp>
    </p:spTree>
    <p:extLst>
      <p:ext uri="{BB962C8B-B14F-4D97-AF65-F5344CB8AC3E}">
        <p14:creationId xmlns:p14="http://schemas.microsoft.com/office/powerpoint/2010/main" val="2025877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6" name="Rectangle 25"/>
          <p:cNvSpPr/>
          <p:nvPr/>
        </p:nvSpPr>
        <p:spPr>
          <a:xfrm>
            <a:off x="3429000" y="0"/>
            <a:ext cx="3429000" cy="990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80527" y="3241087"/>
            <a:ext cx="2467946" cy="1648829"/>
          </a:xfrm>
          <a:solidFill>
            <a:srgbClr val="FFFFFF"/>
          </a:solidFill>
          <a:ln>
            <a:solidFill>
              <a:srgbClr val="404040"/>
            </a:solidFill>
          </a:ln>
        </p:spPr>
        <p:txBody>
          <a:bodyPr anchor="ctr" anchorCtr="1">
            <a:normAutofit/>
          </a:bodyPr>
          <a:lstStyle>
            <a:lvl1pPr>
              <a:defRPr sz="1575">
                <a:solidFill>
                  <a:srgbClr val="262626"/>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3789045" y="1162304"/>
            <a:ext cx="2708910" cy="7581392"/>
          </a:xfrm>
        </p:spPr>
        <p:txBody>
          <a:bodyPr>
            <a:normAutofit/>
          </a:bodyPr>
          <a:lstStyle>
            <a:lvl1pPr>
              <a:defRPr sz="1425">
                <a:solidFill>
                  <a:schemeClr val="tx1"/>
                </a:solidFill>
              </a:defRPr>
            </a:lvl1pPr>
            <a:lvl2pPr>
              <a:defRPr sz="1200">
                <a:solidFill>
                  <a:schemeClr val="tx1"/>
                </a:solidFill>
              </a:defRPr>
            </a:lvl2pPr>
            <a:lvl3pPr>
              <a:defRPr sz="1200">
                <a:solidFill>
                  <a:schemeClr val="tx1"/>
                </a:solidFill>
              </a:defRPr>
            </a:lvl3pPr>
            <a:lvl4pPr>
              <a:defRPr sz="1200">
                <a:solidFill>
                  <a:schemeClr val="tx1"/>
                </a:solidFill>
              </a:defRPr>
            </a:lvl4pPr>
            <a:lvl5pPr>
              <a:defRPr sz="1200">
                <a:solidFill>
                  <a:schemeClr val="tx1"/>
                </a:solidFill>
              </a:defRPr>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47224" y="5127659"/>
            <a:ext cx="2134553" cy="3169163"/>
          </a:xfrm>
        </p:spPr>
        <p:txBody>
          <a:bodyPr anchor="t" anchorCtr="1">
            <a:normAutofit/>
          </a:bodyPr>
          <a:lstStyle>
            <a:lvl1pPr marL="0" indent="0" algn="ctr">
              <a:buNone/>
              <a:defRPr sz="1125">
                <a:solidFill>
                  <a:schemeClr val="tx1">
                    <a:lumMod val="85000"/>
                    <a:lumOff val="1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9" name="Date Placeholder 8"/>
          <p:cNvSpPr>
            <a:spLocks noGrp="1"/>
          </p:cNvSpPr>
          <p:nvPr>
            <p:ph type="dt" sz="half" idx="10"/>
          </p:nvPr>
        </p:nvSpPr>
        <p:spPr/>
        <p:txBody>
          <a:bodyPr/>
          <a:lstStyle/>
          <a:p>
            <a:fld id="{EACB2ECA-A547-492F-B06D-6F88DD6982F8}" type="datetimeFigureOut">
              <a:rPr kumimoji="1" lang="ja-JP" altLang="en-US" smtClean="0"/>
              <a:t>2024/3/7</a:t>
            </a:fld>
            <a:endParaRPr kumimoji="1" lang="ja-JP" altLang="en-US"/>
          </a:p>
        </p:txBody>
      </p:sp>
      <p:sp>
        <p:nvSpPr>
          <p:cNvPr id="10" name="Footer Placeholder 9"/>
          <p:cNvSpPr>
            <a:spLocks noGrp="1"/>
          </p:cNvSpPr>
          <p:nvPr>
            <p:ph type="ftr" sz="quarter" idx="11"/>
          </p:nvPr>
        </p:nvSpPr>
        <p:spPr>
          <a:xfrm>
            <a:off x="480527" y="9007856"/>
            <a:ext cx="2854799" cy="462280"/>
          </a:xfrm>
        </p:spPr>
        <p:txBody>
          <a:bodyPr>
            <a:normAutofit/>
          </a:bodyPr>
          <a:lstStyle>
            <a:lvl1pPr>
              <a:defRPr>
                <a:solidFill>
                  <a:schemeClr val="tx1">
                    <a:alpha val="70000"/>
                  </a:schemeClr>
                </a:solidFill>
              </a:defRPr>
            </a:lvl1pPr>
          </a:lstStyle>
          <a:p>
            <a:endParaRPr kumimoji="1" lang="ja-JP" altLang="en-US"/>
          </a:p>
        </p:txBody>
      </p:sp>
      <p:sp>
        <p:nvSpPr>
          <p:cNvPr id="11" name="Slide Number Placeholder 10"/>
          <p:cNvSpPr>
            <a:spLocks noGrp="1"/>
          </p:cNvSpPr>
          <p:nvPr>
            <p:ph type="sldNum" sz="quarter" idx="12"/>
          </p:nvPr>
        </p:nvSpPr>
        <p:spPr/>
        <p:txBody>
          <a:bodyPr/>
          <a:lstStyle/>
          <a:p>
            <a:fld id="{4048D290-7A23-4AA1-9EA0-2CF1D8C52BCC}" type="slidenum">
              <a:rPr kumimoji="1" lang="ja-JP" altLang="en-US" smtClean="0"/>
              <a:t>‹#›</a:t>
            </a:fld>
            <a:endParaRPr kumimoji="1" lang="ja-JP" altLang="en-US"/>
          </a:p>
        </p:txBody>
      </p:sp>
    </p:spTree>
    <p:extLst>
      <p:ext uri="{BB962C8B-B14F-4D97-AF65-F5344CB8AC3E}">
        <p14:creationId xmlns:p14="http://schemas.microsoft.com/office/powerpoint/2010/main" val="164560347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80060" y="3241085"/>
            <a:ext cx="2468880" cy="1651000"/>
          </a:xfrm>
          <a:solidFill>
            <a:srgbClr val="FFFFFF"/>
          </a:solidFill>
          <a:ln>
            <a:solidFill>
              <a:srgbClr val="262626"/>
            </a:solidFill>
          </a:ln>
        </p:spPr>
        <p:txBody>
          <a:bodyPr anchor="ctr" anchorCtr="1">
            <a:noAutofit/>
          </a:bodyPr>
          <a:lstStyle>
            <a:lvl1pPr>
              <a:defRPr sz="1575">
                <a:solidFill>
                  <a:srgbClr val="262626"/>
                </a:solidFill>
              </a:defRPr>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429000" y="0"/>
            <a:ext cx="3432430" cy="9906000"/>
          </a:xfrm>
          <a:solidFill>
            <a:schemeClr val="bg1"/>
          </a:solidFill>
        </p:spPr>
        <p:txBody>
          <a:bodyPr anchor="t"/>
          <a:lstStyle>
            <a:lvl1pPr marL="0" indent="0">
              <a:buNone/>
              <a:defRPr sz="2400">
                <a:solidFill>
                  <a:schemeClr val="tx1"/>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47224" y="5127661"/>
            <a:ext cx="2134553" cy="3169165"/>
          </a:xfrm>
        </p:spPr>
        <p:txBody>
          <a:bodyPr anchor="t" anchorCtr="1">
            <a:normAutofit/>
          </a:bodyPr>
          <a:lstStyle>
            <a:lvl1pPr marL="0" indent="0" algn="ctr">
              <a:buNone/>
              <a:defRPr sz="1125">
                <a:solidFill>
                  <a:schemeClr val="tx1">
                    <a:lumMod val="85000"/>
                    <a:lumOff val="1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EACB2ECA-A547-492F-B06D-6F88DD6982F8}" type="datetimeFigureOut">
              <a:rPr kumimoji="1" lang="ja-JP" altLang="en-US" smtClean="0"/>
              <a:t>2024/3/7</a:t>
            </a:fld>
            <a:endParaRPr kumimoji="1" lang="ja-JP" altLang="en-US"/>
          </a:p>
        </p:txBody>
      </p:sp>
      <p:sp>
        <p:nvSpPr>
          <p:cNvPr id="9" name="Footer Placeholder 8"/>
          <p:cNvSpPr>
            <a:spLocks noGrp="1"/>
          </p:cNvSpPr>
          <p:nvPr>
            <p:ph type="ftr" sz="quarter" idx="11"/>
          </p:nvPr>
        </p:nvSpPr>
        <p:spPr>
          <a:xfrm>
            <a:off x="480060" y="9007856"/>
            <a:ext cx="2852928" cy="462280"/>
          </a:xfrm>
        </p:spPr>
        <p:txBody>
          <a:bodyPr>
            <a:normAutofit/>
          </a:bodyPr>
          <a:lstStyle>
            <a:lvl1pPr>
              <a:defRPr>
                <a:solidFill>
                  <a:schemeClr val="tx1">
                    <a:alpha val="70000"/>
                  </a:schemeClr>
                </a:solidFill>
              </a:defRPr>
            </a:lvl1pPr>
          </a:lstStyle>
          <a:p>
            <a:endParaRPr lang="en-US" dirty="0"/>
          </a:p>
        </p:txBody>
      </p:sp>
      <p:sp>
        <p:nvSpPr>
          <p:cNvPr id="10" name="Slide Number Placeholder 9"/>
          <p:cNvSpPr>
            <a:spLocks noGrp="1"/>
          </p:cNvSpPr>
          <p:nvPr>
            <p:ph type="sldNum" sz="quarter" idx="12"/>
          </p:nvPr>
        </p:nvSpPr>
        <p:spPr/>
        <p:txBody>
          <a:bodyPr/>
          <a:lstStyle/>
          <a:p>
            <a:fld id="{4048D290-7A23-4AA1-9EA0-2CF1D8C52BCC}" type="slidenum">
              <a:rPr kumimoji="1" lang="ja-JP" altLang="en-US" smtClean="0"/>
              <a:t>‹#›</a:t>
            </a:fld>
            <a:endParaRPr kumimoji="1" lang="ja-JP" altLang="en-US"/>
          </a:p>
        </p:txBody>
      </p:sp>
    </p:spTree>
    <p:extLst>
      <p:ext uri="{BB962C8B-B14F-4D97-AF65-F5344CB8AC3E}">
        <p14:creationId xmlns:p14="http://schemas.microsoft.com/office/powerpoint/2010/main" val="3918956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04534" y="1393444"/>
            <a:ext cx="4453316" cy="171704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204534" y="3810510"/>
            <a:ext cx="4453316" cy="4480642"/>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484207" y="9011623"/>
            <a:ext cx="1548983" cy="467954"/>
          </a:xfrm>
          <a:prstGeom prst="rect">
            <a:avLst/>
          </a:prstGeom>
        </p:spPr>
        <p:txBody>
          <a:bodyPr vert="horz" lIns="91440" tIns="45720" rIns="91440" bIns="45720" rtlCol="0" anchor="ctr"/>
          <a:lstStyle>
            <a:lvl1pPr algn="r">
              <a:defRPr sz="750">
                <a:solidFill>
                  <a:schemeClr val="tx1">
                    <a:alpha val="70000"/>
                  </a:schemeClr>
                </a:solidFill>
              </a:defRPr>
            </a:lvl1pPr>
          </a:lstStyle>
          <a:p>
            <a:fld id="{EACB2ECA-A547-492F-B06D-6F88DD6982F8}" type="datetimeFigureOut">
              <a:rPr kumimoji="1" lang="ja-JP" altLang="en-US" smtClean="0"/>
              <a:t>2024/3/7</a:t>
            </a:fld>
            <a:endParaRPr kumimoji="1" lang="ja-JP" altLang="en-US"/>
          </a:p>
        </p:txBody>
      </p:sp>
      <p:sp>
        <p:nvSpPr>
          <p:cNvPr id="5" name="Footer Placeholder 4"/>
          <p:cNvSpPr>
            <a:spLocks noGrp="1"/>
          </p:cNvSpPr>
          <p:nvPr>
            <p:ph type="ftr" sz="quarter" idx="3"/>
          </p:nvPr>
        </p:nvSpPr>
        <p:spPr>
          <a:xfrm>
            <a:off x="826679" y="9007856"/>
            <a:ext cx="3417498" cy="462280"/>
          </a:xfrm>
          <a:prstGeom prst="rect">
            <a:avLst/>
          </a:prstGeom>
        </p:spPr>
        <p:txBody>
          <a:bodyPr vert="horz" lIns="91440" tIns="45720" rIns="91440" bIns="45720" rtlCol="0" anchor="ctr"/>
          <a:lstStyle>
            <a:lvl1pPr algn="l">
              <a:defRPr sz="750">
                <a:solidFill>
                  <a:schemeClr val="tx1">
                    <a:alpha val="70000"/>
                  </a:schemeClr>
                </a:solidFill>
              </a:defRPr>
            </a:lvl1pPr>
          </a:lstStyle>
          <a:p>
            <a:endParaRPr kumimoji="1" lang="ja-JP" altLang="en-US"/>
          </a:p>
        </p:txBody>
      </p:sp>
      <p:sp>
        <p:nvSpPr>
          <p:cNvPr id="6" name="Slide Number Placeholder 5"/>
          <p:cNvSpPr>
            <a:spLocks noGrp="1"/>
          </p:cNvSpPr>
          <p:nvPr>
            <p:ph type="sldNum" sz="quarter" idx="4"/>
          </p:nvPr>
        </p:nvSpPr>
        <p:spPr>
          <a:xfrm>
            <a:off x="6180084" y="8981440"/>
            <a:ext cx="274320" cy="528320"/>
          </a:xfrm>
          <a:prstGeom prst="ellipse">
            <a:avLst/>
          </a:prstGeom>
          <a:solidFill>
            <a:srgbClr val="1D1D1D">
              <a:alpha val="69804"/>
            </a:srgbClr>
          </a:solidFill>
        </p:spPr>
        <p:txBody>
          <a:bodyPr vert="horz" lIns="18288" tIns="45720" rIns="18288" bIns="45720" rtlCol="0" anchor="ctr">
            <a:noAutofit/>
          </a:bodyPr>
          <a:lstStyle>
            <a:lvl1pPr algn="ctr">
              <a:defRPr sz="825" spc="0" baseline="0">
                <a:solidFill>
                  <a:srgbClr val="FFFFFF"/>
                </a:solidFill>
              </a:defRPr>
            </a:lvl1pPr>
          </a:lstStyle>
          <a:p>
            <a:fld id="{4048D290-7A23-4AA1-9EA0-2CF1D8C52BCC}" type="slidenum">
              <a:rPr kumimoji="1" lang="ja-JP" altLang="en-US" smtClean="0"/>
              <a:t>‹#›</a:t>
            </a:fld>
            <a:endParaRPr kumimoji="1" lang="ja-JP" altLang="en-US"/>
          </a:p>
        </p:txBody>
      </p:sp>
    </p:spTree>
    <p:extLst>
      <p:ext uri="{BB962C8B-B14F-4D97-AF65-F5344CB8AC3E}">
        <p14:creationId xmlns:p14="http://schemas.microsoft.com/office/powerpoint/2010/main" val="4277662265"/>
      </p:ext>
    </p:extLst>
  </p:cSld>
  <p:clrMap bg1="lt1" tx1="dk1" bg2="lt2" tx2="dk2" accent1="accent1" accent2="accent2" accent3="accent3" accent4="accent4" accent5="accent5" accent6="accent6" hlink="hlink" folHlink="folHlink"/>
  <p:sldLayoutIdLst>
    <p:sldLayoutId id="2147484171" r:id="rId1"/>
    <p:sldLayoutId id="2147484172" r:id="rId2"/>
    <p:sldLayoutId id="2147484173" r:id="rId3"/>
    <p:sldLayoutId id="2147484174" r:id="rId4"/>
    <p:sldLayoutId id="2147484175" r:id="rId5"/>
    <p:sldLayoutId id="2147484176" r:id="rId6"/>
    <p:sldLayoutId id="2147484177" r:id="rId7"/>
    <p:sldLayoutId id="2147484178" r:id="rId8"/>
    <p:sldLayoutId id="2147484179" r:id="rId9"/>
    <p:sldLayoutId id="2147484180" r:id="rId10"/>
    <p:sldLayoutId id="2147484181" r:id="rId11"/>
  </p:sldLayoutIdLst>
  <p:txStyles>
    <p:titleStyle>
      <a:lvl1pPr algn="ctr" defTabSz="685800" rtl="0" eaLnBrk="1" latinLnBrk="0" hangingPunct="1">
        <a:lnSpc>
          <a:spcPct val="90000"/>
        </a:lnSpc>
        <a:spcBef>
          <a:spcPct val="0"/>
        </a:spcBef>
        <a:buNone/>
        <a:defRPr kumimoji="1" sz="1950" kern="1200" cap="all" spc="150" baseline="0">
          <a:solidFill>
            <a:schemeClr val="tx1">
              <a:lumMod val="85000"/>
              <a:lumOff val="15000"/>
            </a:schemeClr>
          </a:solidFill>
          <a:latin typeface="+mj-lt"/>
          <a:ea typeface="+mj-ea"/>
          <a:cs typeface="+mj-cs"/>
        </a:defRPr>
      </a:lvl1pPr>
    </p:titleStyle>
    <p:bodyStyle>
      <a:lvl1pPr marL="171450" indent="-171450" algn="l" defTabSz="685800" rtl="0" eaLnBrk="1" latinLnBrk="0" hangingPunct="1">
        <a:lnSpc>
          <a:spcPct val="100000"/>
        </a:lnSpc>
        <a:spcBef>
          <a:spcPts val="750"/>
        </a:spcBef>
        <a:buClr>
          <a:schemeClr val="accent2"/>
        </a:buClr>
        <a:buFont typeface="Arial" panose="020B0604020202020204" pitchFamily="34" charset="0"/>
        <a:buChar char="•"/>
        <a:defRPr kumimoji="1" sz="1350" kern="1200">
          <a:solidFill>
            <a:schemeClr val="tx1">
              <a:lumMod val="85000"/>
              <a:lumOff val="15000"/>
            </a:schemeClr>
          </a:solidFill>
          <a:latin typeface="+mn-lt"/>
          <a:ea typeface="+mn-ea"/>
          <a:cs typeface="+mn-cs"/>
        </a:defRPr>
      </a:lvl1pPr>
      <a:lvl2pPr marL="342900" indent="-171450" algn="l" defTabSz="685800" rtl="0" eaLnBrk="1" latinLnBrk="0" hangingPunct="1">
        <a:lnSpc>
          <a:spcPct val="100000"/>
        </a:lnSpc>
        <a:spcBef>
          <a:spcPts val="750"/>
        </a:spcBef>
        <a:buClr>
          <a:schemeClr val="accent2"/>
        </a:buClr>
        <a:buFont typeface="Arial" panose="020B0604020202020204" pitchFamily="34" charset="0"/>
        <a:buChar char="•"/>
        <a:defRPr kumimoji="1" sz="1200" kern="1200">
          <a:solidFill>
            <a:schemeClr val="tx1">
              <a:lumMod val="85000"/>
              <a:lumOff val="15000"/>
            </a:schemeClr>
          </a:solidFill>
          <a:latin typeface="+mn-lt"/>
          <a:ea typeface="+mn-ea"/>
          <a:cs typeface="+mn-cs"/>
        </a:defRPr>
      </a:lvl2pPr>
      <a:lvl3pPr marL="514350" indent="-171450" algn="l" defTabSz="685800" rtl="0" eaLnBrk="1" latinLnBrk="0" hangingPunct="1">
        <a:lnSpc>
          <a:spcPct val="100000"/>
        </a:lnSpc>
        <a:spcBef>
          <a:spcPts val="750"/>
        </a:spcBef>
        <a:buClr>
          <a:schemeClr val="accent2"/>
        </a:buClr>
        <a:buFont typeface="Arial" panose="020B0604020202020204" pitchFamily="34" charset="0"/>
        <a:buChar char="•"/>
        <a:defRPr kumimoji="1" sz="1200" kern="1200">
          <a:solidFill>
            <a:schemeClr val="tx1">
              <a:lumMod val="85000"/>
              <a:lumOff val="15000"/>
            </a:schemeClr>
          </a:solidFill>
          <a:latin typeface="+mn-lt"/>
          <a:ea typeface="+mn-ea"/>
          <a:cs typeface="+mn-cs"/>
        </a:defRPr>
      </a:lvl3pPr>
      <a:lvl4pPr marL="685800" indent="-171450" algn="l" defTabSz="685800" rtl="0" eaLnBrk="1" latinLnBrk="0" hangingPunct="1">
        <a:lnSpc>
          <a:spcPct val="100000"/>
        </a:lnSpc>
        <a:spcBef>
          <a:spcPts val="750"/>
        </a:spcBef>
        <a:buClr>
          <a:schemeClr val="accent2"/>
        </a:buClr>
        <a:buFont typeface="Arial" panose="020B0604020202020204" pitchFamily="34" charset="0"/>
        <a:buChar char="•"/>
        <a:defRPr kumimoji="1" sz="1200" kern="1200">
          <a:solidFill>
            <a:schemeClr val="tx1">
              <a:lumMod val="85000"/>
              <a:lumOff val="15000"/>
            </a:schemeClr>
          </a:solidFill>
          <a:latin typeface="+mn-lt"/>
          <a:ea typeface="+mn-ea"/>
          <a:cs typeface="+mn-cs"/>
        </a:defRPr>
      </a:lvl4pPr>
      <a:lvl5pPr marL="857250" indent="-171450" algn="l" defTabSz="685800" rtl="0" eaLnBrk="1" latinLnBrk="0" hangingPunct="1">
        <a:lnSpc>
          <a:spcPct val="100000"/>
        </a:lnSpc>
        <a:spcBef>
          <a:spcPts val="750"/>
        </a:spcBef>
        <a:buClr>
          <a:schemeClr val="accent2"/>
        </a:buClr>
        <a:buFont typeface="Arial" panose="020B0604020202020204" pitchFamily="34" charset="0"/>
        <a:buChar char="•"/>
        <a:defRPr kumimoji="1" sz="1200" kern="1200">
          <a:solidFill>
            <a:schemeClr val="tx1">
              <a:lumMod val="85000"/>
              <a:lumOff val="15000"/>
            </a:schemeClr>
          </a:solidFill>
          <a:latin typeface="+mn-lt"/>
          <a:ea typeface="+mn-ea"/>
          <a:cs typeface="+mn-cs"/>
        </a:defRPr>
      </a:lvl5pPr>
      <a:lvl6pPr marL="985838" indent="-171450" algn="l" defTabSz="685800" rtl="0" eaLnBrk="1" latinLnBrk="0" hangingPunct="1">
        <a:lnSpc>
          <a:spcPct val="100000"/>
        </a:lnSpc>
        <a:spcBef>
          <a:spcPts val="750"/>
        </a:spcBef>
        <a:buClr>
          <a:schemeClr val="accent2"/>
        </a:buClr>
        <a:buFont typeface="Arial" panose="020B0604020202020204" pitchFamily="34" charset="0"/>
        <a:buChar char="•"/>
        <a:defRPr kumimoji="1" sz="1200" kern="1200">
          <a:solidFill>
            <a:schemeClr val="tx1"/>
          </a:solidFill>
          <a:latin typeface="+mn-lt"/>
          <a:ea typeface="+mn-ea"/>
          <a:cs typeface="+mn-cs"/>
        </a:defRPr>
      </a:lvl6pPr>
      <a:lvl7pPr marL="1114425" indent="-171450" algn="l" defTabSz="685800" rtl="0" eaLnBrk="1" latinLnBrk="0" hangingPunct="1">
        <a:lnSpc>
          <a:spcPct val="100000"/>
        </a:lnSpc>
        <a:spcBef>
          <a:spcPts val="750"/>
        </a:spcBef>
        <a:buClr>
          <a:schemeClr val="accent2"/>
        </a:buClr>
        <a:buFont typeface="Arial" panose="020B0604020202020204" pitchFamily="34" charset="0"/>
        <a:buChar char="•"/>
        <a:defRPr kumimoji="1" sz="1200" kern="1200">
          <a:solidFill>
            <a:schemeClr val="tx1"/>
          </a:solidFill>
          <a:latin typeface="+mn-lt"/>
          <a:ea typeface="+mn-ea"/>
          <a:cs typeface="+mn-cs"/>
        </a:defRPr>
      </a:lvl7pPr>
      <a:lvl8pPr marL="1243013" indent="-171450" algn="l" defTabSz="685800" rtl="0" eaLnBrk="1" latinLnBrk="0" hangingPunct="1">
        <a:lnSpc>
          <a:spcPct val="100000"/>
        </a:lnSpc>
        <a:spcBef>
          <a:spcPts val="750"/>
        </a:spcBef>
        <a:buClr>
          <a:schemeClr val="accent2"/>
        </a:buClr>
        <a:buFont typeface="Arial" panose="020B0604020202020204" pitchFamily="34" charset="0"/>
        <a:buChar char="•"/>
        <a:defRPr kumimoji="1" sz="1200" kern="1200" baseline="0">
          <a:solidFill>
            <a:schemeClr val="tx1"/>
          </a:solidFill>
          <a:latin typeface="+mn-lt"/>
          <a:ea typeface="+mn-ea"/>
          <a:cs typeface="+mn-cs"/>
        </a:defRPr>
      </a:lvl8pPr>
      <a:lvl9pPr marL="1371600" indent="-171450" algn="l" defTabSz="685800" rtl="0" eaLnBrk="1" latinLnBrk="0" hangingPunct="1">
        <a:lnSpc>
          <a:spcPct val="100000"/>
        </a:lnSpc>
        <a:spcBef>
          <a:spcPts val="750"/>
        </a:spcBef>
        <a:buClr>
          <a:schemeClr val="accent2"/>
        </a:buClr>
        <a:buFont typeface="Arial" panose="020B0604020202020204" pitchFamily="34" charset="0"/>
        <a:buChar char="•"/>
        <a:defRPr kumimoji="1" sz="1200" kern="1200" baseline="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A8435D2F-8672-1309-A0FD-64AD8A8C8DDB}"/>
              </a:ext>
            </a:extLst>
          </p:cNvPr>
          <p:cNvSpPr/>
          <p:nvPr/>
        </p:nvSpPr>
        <p:spPr>
          <a:xfrm>
            <a:off x="148025" y="1010774"/>
            <a:ext cx="6588000" cy="903677"/>
          </a:xfrm>
          <a:prstGeom prst="rect">
            <a:avLst/>
          </a:prstGeom>
          <a:solidFill>
            <a:schemeClr val="bg1">
              <a:alpha val="98000"/>
            </a:schemeClr>
          </a:solidFill>
          <a:ln w="38100" cmpd="thickThin"/>
        </p:spPr>
        <p:style>
          <a:lnRef idx="2">
            <a:schemeClr val="accent5"/>
          </a:lnRef>
          <a:fillRef idx="1">
            <a:schemeClr val="lt1"/>
          </a:fillRef>
          <a:effectRef idx="0">
            <a:schemeClr val="accent5"/>
          </a:effectRef>
          <a:fontRef idx="minor">
            <a:schemeClr val="dk1"/>
          </a:fontRef>
        </p:style>
        <p:txBody>
          <a:bodyPr rtlCol="0" anchor="ctr"/>
          <a:lstStyle/>
          <a:p>
            <a:r>
              <a:rPr kumimoji="1" lang="ja-JP" altLang="en-US" sz="1400" dirty="0">
                <a:latin typeface="Meiryo UI" panose="020B0604030504040204" pitchFamily="50" charset="-128"/>
                <a:ea typeface="Meiryo UI" panose="020B0604030504040204" pitchFamily="50" charset="-128"/>
              </a:rPr>
              <a:t>　</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生殖補助医療（体外受精や顕微授精等）のうち</a:t>
            </a:r>
            <a:r>
              <a:rPr kumimoji="1" lang="ja-JP" altLang="en-US" sz="1600" b="1" dirty="0">
                <a:latin typeface="Meiryo UI" panose="020B0604030504040204" pitchFamily="50" charset="-128"/>
                <a:ea typeface="Meiryo UI" panose="020B0604030504040204" pitchFamily="50" charset="-128"/>
              </a:rPr>
              <a:t>保険適用後の自己負担分</a:t>
            </a:r>
            <a:r>
              <a:rPr kumimoji="1" lang="ja-JP" altLang="en-US" sz="1400" dirty="0">
                <a:latin typeface="Meiryo UI" panose="020B0604030504040204" pitchFamily="50" charset="-128"/>
                <a:ea typeface="Meiryo UI" panose="020B0604030504040204" pitchFamily="50" charset="-128"/>
              </a:rPr>
              <a:t>及び</a:t>
            </a:r>
            <a:endParaRPr kumimoji="1" lang="en-US" altLang="ja-JP" sz="1600" dirty="0">
              <a:latin typeface="Meiryo UI" panose="020B0604030504040204" pitchFamily="50" charset="-128"/>
              <a:ea typeface="Meiryo UI" panose="020B0604030504040204" pitchFamily="50" charset="-128"/>
            </a:endParaRPr>
          </a:p>
          <a:p>
            <a:r>
              <a:rPr kumimoji="1" lang="ja-JP" altLang="en-US" sz="1600" b="1" dirty="0">
                <a:latin typeface="Meiryo UI" panose="020B0604030504040204" pitchFamily="50" charset="-128"/>
                <a:ea typeface="Meiryo UI" panose="020B0604030504040204" pitchFamily="50" charset="-128"/>
              </a:rPr>
              <a:t>　保険適用後の治療と合わせて行った先進医療</a:t>
            </a:r>
            <a:r>
              <a:rPr kumimoji="1" lang="ja-JP" altLang="en-US" sz="1400" dirty="0">
                <a:latin typeface="Meiryo UI" panose="020B0604030504040204" pitchFamily="50" charset="-128"/>
                <a:ea typeface="Meiryo UI" panose="020B0604030504040204" pitchFamily="50" charset="-128"/>
              </a:rPr>
              <a:t>について費用の一部を助成します。</a:t>
            </a:r>
            <a:endParaRPr kumimoji="1" lang="en-US" altLang="ja-JP" sz="14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a:t>
            </a:r>
            <a:endParaRPr kumimoji="1" lang="ja-JP" altLang="en-US" sz="1400" dirty="0">
              <a:latin typeface="Meiryo UI" panose="020B0604030504040204" pitchFamily="50" charset="-128"/>
              <a:ea typeface="Meiryo UI" panose="020B0604030504040204" pitchFamily="50" charset="-128"/>
            </a:endParaRPr>
          </a:p>
        </p:txBody>
      </p:sp>
      <p:sp>
        <p:nvSpPr>
          <p:cNvPr id="5" name="タイトル 1">
            <a:extLst>
              <a:ext uri="{FF2B5EF4-FFF2-40B4-BE49-F238E27FC236}">
                <a16:creationId xmlns:a16="http://schemas.microsoft.com/office/drawing/2014/main" id="{06E05BAB-2383-3E7F-347A-3524A784854B}"/>
              </a:ext>
            </a:extLst>
          </p:cNvPr>
          <p:cNvSpPr txBox="1">
            <a:spLocks/>
          </p:cNvSpPr>
          <p:nvPr/>
        </p:nvSpPr>
        <p:spPr>
          <a:xfrm>
            <a:off x="149474" y="147584"/>
            <a:ext cx="6552000" cy="750189"/>
          </a:xfrm>
          <a:prstGeom prst="rect">
            <a:avLst/>
          </a:prstGeom>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nSpc>
                <a:spcPct val="100000"/>
              </a:lnSpc>
            </a:pPr>
            <a:r>
              <a:rPr lang="ja-JP" altLang="en-US" sz="2800" b="1" dirty="0">
                <a:solidFill>
                  <a:schemeClr val="bg1"/>
                </a:solidFill>
                <a:latin typeface="Meiryo UI" panose="020B0604030504040204" pitchFamily="50" charset="-128"/>
                <a:ea typeface="Meiryo UI" panose="020B0604030504040204" pitchFamily="50" charset="-128"/>
              </a:rPr>
              <a:t>宮崎県不妊治療費支援事業のご案内</a:t>
            </a:r>
          </a:p>
        </p:txBody>
      </p:sp>
      <p:sp>
        <p:nvSpPr>
          <p:cNvPr id="3" name="タイトル 1">
            <a:extLst>
              <a:ext uri="{FF2B5EF4-FFF2-40B4-BE49-F238E27FC236}">
                <a16:creationId xmlns:a16="http://schemas.microsoft.com/office/drawing/2014/main" id="{BA13A6D1-EEAA-6A0E-A139-55924D967E8C}"/>
              </a:ext>
            </a:extLst>
          </p:cNvPr>
          <p:cNvSpPr txBox="1">
            <a:spLocks/>
          </p:cNvSpPr>
          <p:nvPr/>
        </p:nvSpPr>
        <p:spPr>
          <a:xfrm>
            <a:off x="223273" y="6601443"/>
            <a:ext cx="6331955" cy="606781"/>
          </a:xfrm>
          <a:prstGeom prst="rect">
            <a:avLst/>
          </a:prstGeom>
        </p:spPr>
        <p:txBody>
          <a:bodyPr vert="horz" lIns="91440" tIns="45720" rIns="91440" bIns="45720" rtlCol="0" anchor="b">
            <a:norm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a:lnSpc>
                <a:spcPct val="100000"/>
              </a:lnSpc>
            </a:pPr>
            <a:endParaRPr lang="ja-JP" altLang="en-US" sz="1100" dirty="0">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62179B56-FBB4-29A6-1756-29CE991A4323}"/>
              </a:ext>
            </a:extLst>
          </p:cNvPr>
          <p:cNvSpPr/>
          <p:nvPr/>
        </p:nvSpPr>
        <p:spPr>
          <a:xfrm>
            <a:off x="130968" y="3451521"/>
            <a:ext cx="6611215" cy="1137072"/>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r>
              <a:rPr kumimoji="1" lang="ja-JP" altLang="en-US" sz="1200" dirty="0">
                <a:latin typeface="Meiryo UI" panose="020B0604030504040204" pitchFamily="50" charset="-128"/>
                <a:ea typeface="Meiryo UI" panose="020B0604030504040204" pitchFamily="50" charset="-128"/>
              </a:rPr>
              <a:t>　　　　　　　　　　　　　　　</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申請をお考えの方は、あらかじめご加入の医療保険者から</a:t>
            </a:r>
            <a:r>
              <a:rPr kumimoji="1" lang="ja-JP" altLang="en-US" sz="1200" b="1" dirty="0">
                <a:latin typeface="Meiryo UI" panose="020B0604030504040204" pitchFamily="50" charset="-128"/>
                <a:ea typeface="Meiryo UI" panose="020B0604030504040204" pitchFamily="50" charset="-128"/>
              </a:rPr>
              <a:t>「限度額適用認定証」</a:t>
            </a:r>
            <a:r>
              <a:rPr kumimoji="1" lang="ja-JP" altLang="en-US" sz="1200" dirty="0">
                <a:latin typeface="Meiryo UI" panose="020B0604030504040204" pitchFamily="50" charset="-128"/>
                <a:ea typeface="Meiryo UI" panose="020B0604030504040204" pitchFamily="50" charset="-128"/>
              </a:rPr>
              <a:t>の交付を受けてから受診されるようお願いします。</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治療終了後に加入の保険者から</a:t>
            </a:r>
            <a:r>
              <a:rPr kumimoji="1" lang="ja-JP" altLang="en-US" sz="1200" b="1" dirty="0">
                <a:latin typeface="Meiryo UI" panose="020B0604030504040204" pitchFamily="50" charset="-128"/>
                <a:ea typeface="Meiryo UI" panose="020B0604030504040204" pitchFamily="50" charset="-128"/>
              </a:rPr>
              <a:t>高額療養費</a:t>
            </a:r>
            <a:r>
              <a:rPr kumimoji="1" lang="en-US" altLang="ja-JP" sz="1000" dirty="0">
                <a:latin typeface="Meiryo UI" panose="020B0604030504040204" pitchFamily="50" charset="-128"/>
                <a:ea typeface="Meiryo UI" panose="020B0604030504040204" pitchFamily="50" charset="-128"/>
              </a:rPr>
              <a:t>※1</a:t>
            </a:r>
            <a:r>
              <a:rPr kumimoji="1" lang="ja-JP" altLang="en-US" sz="1200" dirty="0">
                <a:latin typeface="Meiryo UI" panose="020B0604030504040204" pitchFamily="50" charset="-128"/>
                <a:ea typeface="Meiryo UI" panose="020B0604030504040204" pitchFamily="50" charset="-128"/>
              </a:rPr>
              <a:t>や</a:t>
            </a:r>
            <a:r>
              <a:rPr kumimoji="1" lang="ja-JP" altLang="en-US" sz="1200" b="1" dirty="0">
                <a:latin typeface="Meiryo UI" panose="020B0604030504040204" pitchFamily="50" charset="-128"/>
                <a:ea typeface="Meiryo UI" panose="020B0604030504040204" pitchFamily="50" charset="-128"/>
              </a:rPr>
              <a:t>付加（附加）給付金</a:t>
            </a:r>
            <a:r>
              <a:rPr kumimoji="1" lang="en-US" altLang="ja-JP" sz="1000" dirty="0">
                <a:latin typeface="Meiryo UI" panose="020B0604030504040204" pitchFamily="50" charset="-128"/>
                <a:ea typeface="Meiryo UI" panose="020B0604030504040204" pitchFamily="50" charset="-128"/>
              </a:rPr>
              <a:t>※2</a:t>
            </a:r>
            <a:r>
              <a:rPr kumimoji="1" lang="ja-JP" altLang="en-US" sz="1200" dirty="0">
                <a:latin typeface="Meiryo UI" panose="020B0604030504040204" pitchFamily="50" charset="-128"/>
                <a:ea typeface="Meiryo UI" panose="020B0604030504040204" pitchFamily="50" charset="-128"/>
              </a:rPr>
              <a:t>が給付される際には、その額が決定してから申請してください。</a:t>
            </a:r>
          </a:p>
        </p:txBody>
      </p:sp>
      <p:sp>
        <p:nvSpPr>
          <p:cNvPr id="23" name="タイトル 1">
            <a:extLst>
              <a:ext uri="{FF2B5EF4-FFF2-40B4-BE49-F238E27FC236}">
                <a16:creationId xmlns:a16="http://schemas.microsoft.com/office/drawing/2014/main" id="{B9699680-5B18-102A-30DC-78E4049ED450}"/>
              </a:ext>
            </a:extLst>
          </p:cNvPr>
          <p:cNvSpPr txBox="1">
            <a:spLocks/>
          </p:cNvSpPr>
          <p:nvPr/>
        </p:nvSpPr>
        <p:spPr>
          <a:xfrm>
            <a:off x="201409" y="3522868"/>
            <a:ext cx="1481201" cy="180000"/>
          </a:xfrm>
          <a:prstGeom prst="rect">
            <a:avLst/>
          </a:prstGeom>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nSpc>
                <a:spcPct val="100000"/>
              </a:lnSpc>
            </a:pPr>
            <a:r>
              <a:rPr lang="en-US" altLang="ja-JP" sz="1200" b="1" dirty="0">
                <a:solidFill>
                  <a:schemeClr val="bg1"/>
                </a:solidFill>
                <a:latin typeface="Meiryo UI" panose="020B0604030504040204" pitchFamily="50" charset="-128"/>
                <a:ea typeface="Meiryo UI" panose="020B0604030504040204" pitchFamily="50" charset="-128"/>
              </a:rPr>
              <a:t>2</a:t>
            </a:r>
            <a:r>
              <a:rPr lang="ja-JP" altLang="en-US" sz="1200" b="1" dirty="0">
                <a:solidFill>
                  <a:schemeClr val="bg1"/>
                </a:solidFill>
                <a:latin typeface="Meiryo UI" panose="020B0604030504040204" pitchFamily="50" charset="-128"/>
                <a:ea typeface="Meiryo UI" panose="020B0604030504040204" pitchFamily="50" charset="-128"/>
              </a:rPr>
              <a:t>．申請前のお願い</a:t>
            </a:r>
          </a:p>
        </p:txBody>
      </p:sp>
      <p:sp>
        <p:nvSpPr>
          <p:cNvPr id="6" name="正方形/長方形 5">
            <a:extLst>
              <a:ext uri="{FF2B5EF4-FFF2-40B4-BE49-F238E27FC236}">
                <a16:creationId xmlns:a16="http://schemas.microsoft.com/office/drawing/2014/main" id="{1B254C9D-34DE-22F5-501B-B7BDE51A4EF2}"/>
              </a:ext>
            </a:extLst>
          </p:cNvPr>
          <p:cNvSpPr/>
          <p:nvPr/>
        </p:nvSpPr>
        <p:spPr>
          <a:xfrm>
            <a:off x="147193" y="8444831"/>
            <a:ext cx="6605151" cy="308578"/>
          </a:xfrm>
          <a:prstGeom prst="rect">
            <a:avLst/>
          </a:prstGeom>
          <a:ln>
            <a:noFill/>
          </a:ln>
        </p:spPr>
        <p:style>
          <a:lnRef idx="2">
            <a:schemeClr val="accent5"/>
          </a:lnRef>
          <a:fillRef idx="1">
            <a:schemeClr val="lt1"/>
          </a:fillRef>
          <a:effectRef idx="0">
            <a:schemeClr val="accent5"/>
          </a:effectRef>
          <a:fontRef idx="minor">
            <a:schemeClr val="dk1"/>
          </a:fontRef>
        </p:style>
        <p:txBody>
          <a:bodyPr rtlCol="0" anchor="t"/>
          <a:lstStyle/>
          <a:p>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１　男性不妊治療（保険適用分）は、体外授精・顕微授精と同じ周期で実施し申請する必要がありますが、採卵準備前に男性不妊治療を行ったが、精子</a:t>
            </a:r>
            <a:endParaRPr kumimoji="1" lang="en-US" altLang="ja-JP" sz="800" dirty="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　　　　が得られない、又は状態の良い精子が得られないため治療を中止した場合に限り、男性不妊治療（保険適用分）のみの申請ができます。</a:t>
            </a:r>
          </a:p>
        </p:txBody>
      </p:sp>
      <p:sp>
        <p:nvSpPr>
          <p:cNvPr id="32" name="正方形/長方形 31">
            <a:extLst>
              <a:ext uri="{FF2B5EF4-FFF2-40B4-BE49-F238E27FC236}">
                <a16:creationId xmlns:a16="http://schemas.microsoft.com/office/drawing/2014/main" id="{0206E2DE-29EC-4C27-EA57-3DEE2F78E0E7}"/>
              </a:ext>
            </a:extLst>
          </p:cNvPr>
          <p:cNvSpPr/>
          <p:nvPr/>
        </p:nvSpPr>
        <p:spPr>
          <a:xfrm>
            <a:off x="128394" y="2012832"/>
            <a:ext cx="6603671" cy="131482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l">
              <a:buFont typeface="Arial" panose="020B0604020202020204" pitchFamily="34" charset="0"/>
              <a:buChar char="•"/>
            </a:pPr>
            <a:endParaRPr lang="en-US" altLang="ja-JP" sz="1200" b="0" i="0" dirty="0">
              <a:solidFill>
                <a:srgbClr val="000000"/>
              </a:solidFill>
              <a:effectLst/>
              <a:latin typeface="+mj-ea"/>
              <a:ea typeface="+mj-ea"/>
            </a:endParaRPr>
          </a:p>
          <a:p>
            <a:pPr algn="l">
              <a:buFont typeface="Arial" panose="020B0604020202020204" pitchFamily="34" charset="0"/>
              <a:buChar char="•"/>
            </a:pPr>
            <a:endParaRPr lang="en-US" altLang="ja-JP" sz="1200" dirty="0">
              <a:solidFill>
                <a:srgbClr val="000000"/>
              </a:solidFill>
              <a:latin typeface="+mj-ea"/>
              <a:ea typeface="+mj-ea"/>
            </a:endParaRPr>
          </a:p>
          <a:p>
            <a:pPr algn="l"/>
            <a:r>
              <a:rPr lang="ja-JP" altLang="en-US" sz="1200" b="1" u="sng" dirty="0">
                <a:solidFill>
                  <a:srgbClr val="000000"/>
                </a:solidFill>
                <a:latin typeface="+mj-ea"/>
                <a:ea typeface="+mj-ea"/>
              </a:rPr>
              <a:t>以下の要件すべてを満たす方を対象とします。</a:t>
            </a:r>
            <a:endParaRPr lang="en-US" altLang="ja-JP" sz="1200" b="1" u="sng" dirty="0">
              <a:solidFill>
                <a:srgbClr val="000000"/>
              </a:solidFill>
              <a:latin typeface="+mj-ea"/>
              <a:ea typeface="+mj-ea"/>
            </a:endParaRPr>
          </a:p>
          <a:p>
            <a:pPr algn="l">
              <a:buFont typeface="Arial" panose="020B0604020202020204" pitchFamily="34" charset="0"/>
              <a:buChar char="•"/>
            </a:pPr>
            <a:r>
              <a:rPr lang="ja-JP" altLang="en-US" sz="1200" b="0" i="0" dirty="0">
                <a:solidFill>
                  <a:srgbClr val="000000"/>
                </a:solidFill>
                <a:effectLst/>
                <a:latin typeface="+mj-ea"/>
                <a:ea typeface="+mj-ea"/>
              </a:rPr>
              <a:t>生殖補助医療以外の治療法によっては妊娠の見込みがないか又は極めて少ないと医師に診断  </a:t>
            </a:r>
            <a:endParaRPr lang="en-US" altLang="ja-JP" sz="1200" b="0" i="0" dirty="0">
              <a:solidFill>
                <a:srgbClr val="000000"/>
              </a:solidFill>
              <a:effectLst/>
              <a:latin typeface="+mj-ea"/>
              <a:ea typeface="+mj-ea"/>
            </a:endParaRPr>
          </a:p>
          <a:p>
            <a:pPr algn="l"/>
            <a:r>
              <a:rPr lang="en-US" altLang="ja-JP" sz="1200" b="0" i="0" dirty="0">
                <a:solidFill>
                  <a:srgbClr val="000000"/>
                </a:solidFill>
                <a:effectLst/>
                <a:latin typeface="+mj-ea"/>
                <a:ea typeface="+mj-ea"/>
              </a:rPr>
              <a:t> </a:t>
            </a:r>
            <a:r>
              <a:rPr lang="ja-JP" altLang="en-US" sz="1200" b="0" i="0" dirty="0">
                <a:solidFill>
                  <a:srgbClr val="000000"/>
                </a:solidFill>
                <a:effectLst/>
                <a:latin typeface="+mj-ea"/>
                <a:ea typeface="+mj-ea"/>
              </a:rPr>
              <a:t>された夫婦（事実婚を含む）であること</a:t>
            </a:r>
          </a:p>
          <a:p>
            <a:pPr algn="l">
              <a:buFont typeface="Arial" panose="020B0604020202020204" pitchFamily="34" charset="0"/>
              <a:buChar char="•"/>
            </a:pPr>
            <a:r>
              <a:rPr lang="ja-JP" altLang="en-US" sz="1200" b="1" i="0" dirty="0">
                <a:solidFill>
                  <a:srgbClr val="000000"/>
                </a:solidFill>
                <a:effectLst/>
                <a:latin typeface="+mj-ea"/>
                <a:ea typeface="+mj-ea"/>
              </a:rPr>
              <a:t>治療期間の初日における妻の年齢が</a:t>
            </a:r>
            <a:r>
              <a:rPr lang="en-US" altLang="ja-JP" sz="1200" b="1" i="0" dirty="0">
                <a:solidFill>
                  <a:srgbClr val="000000"/>
                </a:solidFill>
                <a:effectLst/>
                <a:latin typeface="+mj-ea"/>
                <a:ea typeface="+mj-ea"/>
              </a:rPr>
              <a:t>43</a:t>
            </a:r>
            <a:r>
              <a:rPr lang="ja-JP" altLang="en-US" sz="1200" b="1" i="0" dirty="0">
                <a:solidFill>
                  <a:srgbClr val="000000"/>
                </a:solidFill>
                <a:effectLst/>
                <a:latin typeface="+mj-ea"/>
                <a:ea typeface="+mj-ea"/>
              </a:rPr>
              <a:t>歳未満</a:t>
            </a:r>
            <a:r>
              <a:rPr lang="ja-JP" altLang="en-US" sz="1200" b="0" i="0" dirty="0">
                <a:solidFill>
                  <a:srgbClr val="000000"/>
                </a:solidFill>
                <a:effectLst/>
                <a:latin typeface="+mj-ea"/>
                <a:ea typeface="+mj-ea"/>
              </a:rPr>
              <a:t>であること</a:t>
            </a:r>
            <a:endParaRPr lang="en-US" altLang="ja-JP" sz="1200" b="0" i="0" dirty="0">
              <a:solidFill>
                <a:srgbClr val="000000"/>
              </a:solidFill>
              <a:effectLst/>
              <a:latin typeface="+mj-ea"/>
              <a:ea typeface="+mj-ea"/>
            </a:endParaRPr>
          </a:p>
          <a:p>
            <a:pPr>
              <a:buFont typeface="Arial" panose="020B0604020202020204" pitchFamily="34" charset="0"/>
              <a:buChar char="•"/>
            </a:pPr>
            <a:r>
              <a:rPr lang="ja-JP" altLang="en-US" sz="1200" b="0" i="0" dirty="0">
                <a:solidFill>
                  <a:srgbClr val="000000"/>
                </a:solidFill>
                <a:effectLst/>
                <a:latin typeface="+mj-ea"/>
                <a:ea typeface="+mj-ea"/>
              </a:rPr>
              <a:t>申請日に夫婦のいずれか又は両方が</a:t>
            </a:r>
            <a:r>
              <a:rPr lang="ja-JP" altLang="en-US" sz="1200" b="1" i="0" dirty="0">
                <a:solidFill>
                  <a:srgbClr val="000000"/>
                </a:solidFill>
                <a:effectLst/>
                <a:latin typeface="+mj-ea"/>
                <a:ea typeface="+mj-ea"/>
              </a:rPr>
              <a:t>宮崎県内に住所を有すること</a:t>
            </a:r>
            <a:endParaRPr lang="en-US" altLang="ja-JP" sz="1200" dirty="0">
              <a:solidFill>
                <a:srgbClr val="000000"/>
              </a:solidFill>
              <a:latin typeface="+mj-ea"/>
              <a:ea typeface="+mj-ea"/>
            </a:endParaRPr>
          </a:p>
          <a:p>
            <a:endParaRPr lang="ja-JP" altLang="en-US" sz="1100" b="1" i="0" dirty="0">
              <a:solidFill>
                <a:srgbClr val="000000"/>
              </a:solidFill>
              <a:effectLst/>
              <a:latin typeface="+mj-ea"/>
              <a:ea typeface="+mj-ea"/>
            </a:endParaRPr>
          </a:p>
        </p:txBody>
      </p:sp>
      <p:sp>
        <p:nvSpPr>
          <p:cNvPr id="34" name="タイトル 1">
            <a:extLst>
              <a:ext uri="{FF2B5EF4-FFF2-40B4-BE49-F238E27FC236}">
                <a16:creationId xmlns:a16="http://schemas.microsoft.com/office/drawing/2014/main" id="{FF394DC4-7063-0DA0-1DD2-A968F4418758}"/>
              </a:ext>
            </a:extLst>
          </p:cNvPr>
          <p:cNvSpPr txBox="1">
            <a:spLocks/>
          </p:cNvSpPr>
          <p:nvPr/>
        </p:nvSpPr>
        <p:spPr>
          <a:xfrm>
            <a:off x="202953" y="2089042"/>
            <a:ext cx="1188000" cy="180000"/>
          </a:xfrm>
          <a:prstGeom prst="rect">
            <a:avLst/>
          </a:prstGeom>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nSpc>
                <a:spcPct val="100000"/>
              </a:lnSpc>
            </a:pPr>
            <a:r>
              <a:rPr lang="en-US" altLang="ja-JP" sz="1200" b="1" dirty="0">
                <a:solidFill>
                  <a:schemeClr val="bg1"/>
                </a:solidFill>
                <a:latin typeface="Meiryo UI" panose="020B0604030504040204" pitchFamily="50" charset="-128"/>
                <a:ea typeface="Meiryo UI" panose="020B0604030504040204" pitchFamily="50" charset="-128"/>
              </a:rPr>
              <a:t>1.</a:t>
            </a:r>
            <a:r>
              <a:rPr lang="ja-JP" altLang="en-US" sz="1200" b="1" dirty="0">
                <a:solidFill>
                  <a:schemeClr val="bg1"/>
                </a:solidFill>
                <a:latin typeface="Meiryo UI" panose="020B0604030504040204" pitchFamily="50" charset="-128"/>
                <a:ea typeface="Meiryo UI" panose="020B0604030504040204" pitchFamily="50" charset="-128"/>
              </a:rPr>
              <a:t>対象となる方</a:t>
            </a:r>
            <a:endParaRPr lang="en-US" altLang="ja-JP" sz="1200" b="1" dirty="0">
              <a:solidFill>
                <a:schemeClr val="bg1"/>
              </a:solidFill>
              <a:latin typeface="Meiryo UI" panose="020B0604030504040204" pitchFamily="50" charset="-128"/>
              <a:ea typeface="Meiryo UI" panose="020B0604030504040204" pitchFamily="50" charset="-128"/>
            </a:endParaRPr>
          </a:p>
        </p:txBody>
      </p:sp>
      <p:sp>
        <p:nvSpPr>
          <p:cNvPr id="35" name="正方形/長方形 34">
            <a:extLst>
              <a:ext uri="{FF2B5EF4-FFF2-40B4-BE49-F238E27FC236}">
                <a16:creationId xmlns:a16="http://schemas.microsoft.com/office/drawing/2014/main" id="{8D501712-D0BD-3110-69FB-5683C14A3A65}"/>
              </a:ext>
            </a:extLst>
          </p:cNvPr>
          <p:cNvSpPr/>
          <p:nvPr/>
        </p:nvSpPr>
        <p:spPr>
          <a:xfrm>
            <a:off x="130968" y="4550178"/>
            <a:ext cx="6611215" cy="628713"/>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r>
              <a:rPr lang="en-US" altLang="ja-JP" sz="1000" dirty="0"/>
              <a:t>※</a:t>
            </a:r>
            <a:r>
              <a:rPr lang="ja-JP" altLang="en-US" sz="1000" dirty="0"/>
              <a:t>１高額療養費とは</a:t>
            </a:r>
            <a:r>
              <a:rPr lang="en-US" altLang="ja-JP" sz="1000" dirty="0"/>
              <a:t>…</a:t>
            </a:r>
            <a:r>
              <a:rPr lang="ja-JP" altLang="en-US" sz="900" dirty="0"/>
              <a:t>医療機関や薬局の窓口で支払った自己負担額が上限額を超えた場合、その超えた額を医療保険者が</a:t>
            </a:r>
            <a:endParaRPr lang="en-US" altLang="ja-JP" sz="900" dirty="0"/>
          </a:p>
          <a:p>
            <a:r>
              <a:rPr lang="ja-JP" altLang="en-US" sz="900" dirty="0"/>
              <a:t>　　　　　　　　　　  支給する制度です。上限額は、医療保険者において、所得に応じて決められています。</a:t>
            </a:r>
            <a:endParaRPr lang="en-US" altLang="ja-JP" sz="900" dirty="0"/>
          </a:p>
          <a:p>
            <a:r>
              <a:rPr lang="en-US" altLang="ja-JP" sz="1000" dirty="0"/>
              <a:t>※</a:t>
            </a:r>
            <a:r>
              <a:rPr lang="ja-JP" altLang="en-US" sz="1000" dirty="0"/>
              <a:t>２付加（附加）給付とは</a:t>
            </a:r>
            <a:r>
              <a:rPr lang="en-US" altLang="ja-JP" sz="1000" dirty="0"/>
              <a:t>…</a:t>
            </a:r>
            <a:r>
              <a:rPr lang="ja-JP" altLang="en-US" sz="900" dirty="0"/>
              <a:t>自己負担額が高額になった場合に、高額療養費とは別に、各医療保険者が定めた基準に従い、</a:t>
            </a:r>
            <a:endParaRPr lang="en-US" altLang="ja-JP" sz="900" dirty="0"/>
          </a:p>
          <a:p>
            <a:r>
              <a:rPr lang="ja-JP" altLang="en-US" sz="900" dirty="0"/>
              <a:t>　　　　　　　　　　　　　　独自に給付されるものです。医療保険者によって、制度の有無や名称が異なります。</a:t>
            </a:r>
            <a:endParaRPr kumimoji="1" lang="ja-JP" altLang="en-US" sz="1000" dirty="0">
              <a:latin typeface="Meiryo UI" panose="020B0604030504040204" pitchFamily="50" charset="-128"/>
              <a:ea typeface="Meiryo UI" panose="020B0604030504040204" pitchFamily="50" charset="-128"/>
            </a:endParaRPr>
          </a:p>
        </p:txBody>
      </p:sp>
      <p:sp>
        <p:nvSpPr>
          <p:cNvPr id="38" name="正方形/長方形 37">
            <a:extLst>
              <a:ext uri="{FF2B5EF4-FFF2-40B4-BE49-F238E27FC236}">
                <a16:creationId xmlns:a16="http://schemas.microsoft.com/office/drawing/2014/main" id="{184C3644-9DE8-2CD7-BBF7-3EE5EEEBB605}"/>
              </a:ext>
            </a:extLst>
          </p:cNvPr>
          <p:cNvSpPr/>
          <p:nvPr/>
        </p:nvSpPr>
        <p:spPr>
          <a:xfrm>
            <a:off x="126873" y="5318674"/>
            <a:ext cx="6609152" cy="706044"/>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r>
              <a:rPr kumimoji="1" lang="ja-JP" altLang="en-US" sz="1200" dirty="0">
                <a:latin typeface="Meiryo UI" panose="020B0604030504040204" pitchFamily="50" charset="-128"/>
                <a:ea typeface="Meiryo UI" panose="020B0604030504040204" pitchFamily="50" charset="-128"/>
              </a:rPr>
              <a:t>　　　　　　　　　　　　</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令和５年４月１日以降に開始した治療であって、次のいずれかに該当する場合に１回の治療の自己負担額あたり、以下の額を限度として助成します。</a:t>
            </a:r>
            <a:endParaRPr kumimoji="1" lang="en-US" altLang="ja-JP" sz="1200" dirty="0">
              <a:latin typeface="+mj-ea"/>
              <a:ea typeface="+mj-ea"/>
            </a:endParaRPr>
          </a:p>
        </p:txBody>
      </p:sp>
      <p:sp>
        <p:nvSpPr>
          <p:cNvPr id="39" name="タイトル 1">
            <a:extLst>
              <a:ext uri="{FF2B5EF4-FFF2-40B4-BE49-F238E27FC236}">
                <a16:creationId xmlns:a16="http://schemas.microsoft.com/office/drawing/2014/main" id="{F0C31D8C-9EDC-9572-25AC-3D2DE3C8593F}"/>
              </a:ext>
            </a:extLst>
          </p:cNvPr>
          <p:cNvSpPr txBox="1">
            <a:spLocks/>
          </p:cNvSpPr>
          <p:nvPr/>
        </p:nvSpPr>
        <p:spPr>
          <a:xfrm>
            <a:off x="197843" y="5384605"/>
            <a:ext cx="1119933" cy="180000"/>
          </a:xfrm>
          <a:prstGeom prst="rect">
            <a:avLst/>
          </a:prstGeom>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nSpc>
                <a:spcPct val="100000"/>
              </a:lnSpc>
            </a:pPr>
            <a:r>
              <a:rPr lang="en-US" altLang="ja-JP" sz="1200" b="1" dirty="0">
                <a:solidFill>
                  <a:schemeClr val="bg1"/>
                </a:solidFill>
                <a:latin typeface="Meiryo UI" panose="020B0604030504040204" pitchFamily="50" charset="-128"/>
                <a:ea typeface="Meiryo UI" panose="020B0604030504040204" pitchFamily="50" charset="-128"/>
              </a:rPr>
              <a:t>3.</a:t>
            </a:r>
            <a:r>
              <a:rPr lang="ja-JP" altLang="en-US" sz="1200" b="1" dirty="0">
                <a:solidFill>
                  <a:schemeClr val="bg1"/>
                </a:solidFill>
                <a:latin typeface="Meiryo UI" panose="020B0604030504040204" pitchFamily="50" charset="-128"/>
                <a:ea typeface="Meiryo UI" panose="020B0604030504040204" pitchFamily="50" charset="-128"/>
              </a:rPr>
              <a:t>助成の内容</a:t>
            </a:r>
            <a:endParaRPr lang="en-US" altLang="ja-JP" sz="1200" b="1" dirty="0">
              <a:solidFill>
                <a:schemeClr val="bg1"/>
              </a:solidFill>
              <a:latin typeface="Meiryo UI" panose="020B0604030504040204" pitchFamily="50" charset="-128"/>
              <a:ea typeface="Meiryo UI" panose="020B0604030504040204" pitchFamily="50" charset="-128"/>
            </a:endParaRPr>
          </a:p>
        </p:txBody>
      </p:sp>
      <p:graphicFrame>
        <p:nvGraphicFramePr>
          <p:cNvPr id="11" name="表 10">
            <a:extLst>
              <a:ext uri="{FF2B5EF4-FFF2-40B4-BE49-F238E27FC236}">
                <a16:creationId xmlns:a16="http://schemas.microsoft.com/office/drawing/2014/main" id="{2EA6CD2E-0278-9171-B53A-9FCA5A576A93}"/>
              </a:ext>
            </a:extLst>
          </p:cNvPr>
          <p:cNvGraphicFramePr>
            <a:graphicFrameLocks noGrp="1"/>
          </p:cNvGraphicFramePr>
          <p:nvPr>
            <p:extLst>
              <p:ext uri="{D42A27DB-BD31-4B8C-83A1-F6EECF244321}">
                <p14:modId xmlns:p14="http://schemas.microsoft.com/office/powerpoint/2010/main" val="2023238974"/>
              </p:ext>
            </p:extLst>
          </p:nvPr>
        </p:nvGraphicFramePr>
        <p:xfrm>
          <a:off x="132080" y="5951928"/>
          <a:ext cx="6604000" cy="2516464"/>
        </p:xfrm>
        <a:graphic>
          <a:graphicData uri="http://schemas.openxmlformats.org/drawingml/2006/table">
            <a:tbl>
              <a:tblPr firstRow="1" firstCol="1" bandRow="1">
                <a:tableStyleId>{5C22544A-7EE6-4342-B048-85BDC9FD1C3A}</a:tableStyleId>
              </a:tblPr>
              <a:tblGrid>
                <a:gridCol w="640046">
                  <a:extLst>
                    <a:ext uri="{9D8B030D-6E8A-4147-A177-3AD203B41FA5}">
                      <a16:colId xmlns:a16="http://schemas.microsoft.com/office/drawing/2014/main" val="1977875163"/>
                    </a:ext>
                  </a:extLst>
                </a:gridCol>
                <a:gridCol w="593326">
                  <a:extLst>
                    <a:ext uri="{9D8B030D-6E8A-4147-A177-3AD203B41FA5}">
                      <a16:colId xmlns:a16="http://schemas.microsoft.com/office/drawing/2014/main" val="235758190"/>
                    </a:ext>
                  </a:extLst>
                </a:gridCol>
                <a:gridCol w="3908598">
                  <a:extLst>
                    <a:ext uri="{9D8B030D-6E8A-4147-A177-3AD203B41FA5}">
                      <a16:colId xmlns:a16="http://schemas.microsoft.com/office/drawing/2014/main" val="2822285252"/>
                    </a:ext>
                  </a:extLst>
                </a:gridCol>
                <a:gridCol w="729243">
                  <a:extLst>
                    <a:ext uri="{9D8B030D-6E8A-4147-A177-3AD203B41FA5}">
                      <a16:colId xmlns:a16="http://schemas.microsoft.com/office/drawing/2014/main" val="1807048176"/>
                    </a:ext>
                  </a:extLst>
                </a:gridCol>
                <a:gridCol w="732787">
                  <a:extLst>
                    <a:ext uri="{9D8B030D-6E8A-4147-A177-3AD203B41FA5}">
                      <a16:colId xmlns:a16="http://schemas.microsoft.com/office/drawing/2014/main" val="416603074"/>
                    </a:ext>
                  </a:extLst>
                </a:gridCol>
              </a:tblGrid>
              <a:tr h="141812">
                <a:tc gridSpan="3">
                  <a:txBody>
                    <a:bodyPr/>
                    <a:lstStyle/>
                    <a:p>
                      <a:pPr algn="ctr" fontAlgn="auto" hangingPunct="1">
                        <a:lnSpc>
                          <a:spcPct val="100000"/>
                        </a:lnSpc>
                      </a:pPr>
                      <a:r>
                        <a:rPr lang="ja-JP" altLang="en-US" sz="1000" dirty="0">
                          <a:effectLst/>
                        </a:rPr>
                        <a:t>治　療　</a:t>
                      </a:r>
                      <a:r>
                        <a:rPr lang="ja-JP" sz="1000" dirty="0">
                          <a:effectLst/>
                        </a:rPr>
                        <a:t>区　分</a:t>
                      </a:r>
                      <a:endParaRPr lang="ja-JP" sz="1200" dirty="0">
                        <a:solidFill>
                          <a:srgbClr val="000000"/>
                        </a:solidFill>
                        <a:effectLst/>
                        <a:latin typeface="Times New Roman" panose="02020603050405020304" pitchFamily="18" charset="0"/>
                        <a:ea typeface="ＭＳ 明朝" panose="02020609040205080304" pitchFamily="17" charset="-128"/>
                        <a:cs typeface="ＭＳ 明朝" panose="02020609040205080304" pitchFamily="17" charset="-128"/>
                      </a:endParaRPr>
                    </a:p>
                  </a:txBody>
                  <a:tcPr marL="68580" marR="68580" marT="0" marB="0" anchor="ctr">
                    <a:lnL w="12700" cap="flat" cmpd="sng" algn="ctr">
                      <a:solidFill>
                        <a:schemeClr val="accent6">
                          <a:lumMod val="60000"/>
                          <a:lumOff val="40000"/>
                        </a:schemeClr>
                      </a:solidFill>
                      <a:prstDash val="solid"/>
                      <a:round/>
                      <a:headEnd type="none" w="med" len="med"/>
                      <a:tailEnd type="none" w="med" len="med"/>
                    </a:lnL>
                    <a:lnT w="12700" cap="flat" cmpd="sng" algn="ctr">
                      <a:solidFill>
                        <a:schemeClr val="accent6">
                          <a:lumMod val="60000"/>
                          <a:lumOff val="40000"/>
                        </a:schemeClr>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c>
                  <a:txBody>
                    <a:bodyPr/>
                    <a:lstStyle/>
                    <a:p>
                      <a:pPr algn="ctr" fontAlgn="auto" hangingPunct="1">
                        <a:lnSpc>
                          <a:spcPct val="100000"/>
                        </a:lnSpc>
                      </a:pPr>
                      <a:r>
                        <a:rPr lang="ja-JP" sz="900" dirty="0">
                          <a:effectLst/>
                        </a:rPr>
                        <a:t>保険適用</a:t>
                      </a:r>
                      <a:endParaRPr lang="ja-JP" sz="1100" dirty="0">
                        <a:solidFill>
                          <a:srgbClr val="000000"/>
                        </a:solidFill>
                        <a:effectLst/>
                        <a:latin typeface="Times New Roman" panose="02020603050405020304" pitchFamily="18" charset="0"/>
                        <a:ea typeface="ＭＳ 明朝" panose="02020609040205080304" pitchFamily="17" charset="-128"/>
                        <a:cs typeface="ＭＳ 明朝" panose="02020609040205080304" pitchFamily="17" charset="-128"/>
                      </a:endParaRPr>
                    </a:p>
                  </a:txBody>
                  <a:tcPr marL="68580" marR="68580" marT="0" marB="0" anchor="ctr">
                    <a:lnT w="12700" cap="flat" cmpd="sng" algn="ctr">
                      <a:solidFill>
                        <a:schemeClr val="accent6">
                          <a:lumMod val="60000"/>
                          <a:lumOff val="40000"/>
                        </a:schemeClr>
                      </a:solidFill>
                      <a:prstDash val="solid"/>
                      <a:round/>
                      <a:headEnd type="none" w="med" len="med"/>
                      <a:tailEnd type="none" w="med" len="med"/>
                    </a:lnT>
                  </a:tcPr>
                </a:tc>
                <a:tc>
                  <a:txBody>
                    <a:bodyPr/>
                    <a:lstStyle/>
                    <a:p>
                      <a:pPr algn="ctr" fontAlgn="auto" hangingPunct="1">
                        <a:lnSpc>
                          <a:spcPct val="100000"/>
                        </a:lnSpc>
                      </a:pPr>
                      <a:r>
                        <a:rPr lang="ja-JP" sz="900" dirty="0">
                          <a:effectLst/>
                        </a:rPr>
                        <a:t>助成上限額</a:t>
                      </a:r>
                      <a:endParaRPr lang="ja-JP" sz="1100" dirty="0">
                        <a:solidFill>
                          <a:srgbClr val="000000"/>
                        </a:solidFill>
                        <a:effectLst/>
                        <a:latin typeface="Times New Roman" panose="02020603050405020304" pitchFamily="18" charset="0"/>
                        <a:ea typeface="ＭＳ 明朝" panose="02020609040205080304" pitchFamily="17" charset="-128"/>
                        <a:cs typeface="ＭＳ 明朝" panose="02020609040205080304" pitchFamily="17" charset="-128"/>
                      </a:endParaRPr>
                    </a:p>
                  </a:txBody>
                  <a:tcPr marL="68580" marR="68580" marT="0" marB="0" anchor="ctr">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tcPr>
                </a:tc>
                <a:extLst>
                  <a:ext uri="{0D108BD9-81ED-4DB2-BD59-A6C34878D82A}">
                    <a16:rowId xmlns:a16="http://schemas.microsoft.com/office/drawing/2014/main" val="723856311"/>
                  </a:ext>
                </a:extLst>
              </a:tr>
              <a:tr h="295508">
                <a:tc rowSpan="7">
                  <a:txBody>
                    <a:bodyPr/>
                    <a:lstStyle/>
                    <a:p>
                      <a:pPr algn="ctr" hangingPunct="0">
                        <a:lnSpc>
                          <a:spcPct val="100000"/>
                        </a:lnSpc>
                      </a:pPr>
                      <a:r>
                        <a:rPr lang="ja-JP" sz="900" dirty="0">
                          <a:effectLst/>
                        </a:rPr>
                        <a:t>生殖補助医療</a:t>
                      </a:r>
                      <a:endParaRPr lang="ja-JP" sz="1100" dirty="0">
                        <a:effectLst/>
                      </a:endParaRPr>
                    </a:p>
                    <a:p>
                      <a:pPr algn="l" hangingPunct="0">
                        <a:lnSpc>
                          <a:spcPct val="100000"/>
                        </a:lnSpc>
                      </a:pPr>
                      <a:r>
                        <a:rPr lang="en-US" sz="900" dirty="0">
                          <a:effectLst/>
                        </a:rPr>
                        <a:t> </a:t>
                      </a:r>
                      <a:endParaRPr lang="ja-JP" sz="1100" dirty="0">
                        <a:solidFill>
                          <a:srgbClr val="000000"/>
                        </a:solidFill>
                        <a:effectLst/>
                        <a:latin typeface="Times New Roman" panose="02020603050405020304" pitchFamily="18" charset="0"/>
                        <a:ea typeface="ＭＳ 明朝" panose="02020609040205080304" pitchFamily="17" charset="-128"/>
                        <a:cs typeface="ＭＳ 明朝" panose="02020609040205080304" pitchFamily="17" charset="-128"/>
                      </a:endParaRPr>
                    </a:p>
                  </a:txBody>
                  <a:tcPr marL="68580" marR="68580" marT="0" marB="0" anchor="ctr">
                    <a:lnL w="12700" cap="flat" cmpd="sng" algn="ctr">
                      <a:solidFill>
                        <a:schemeClr val="accent6">
                          <a:lumMod val="60000"/>
                          <a:lumOff val="40000"/>
                        </a:schemeClr>
                      </a:solidFill>
                      <a:prstDash val="solid"/>
                      <a:round/>
                      <a:headEnd type="none" w="med" len="med"/>
                      <a:tailEnd type="none" w="med" len="med"/>
                    </a:lnL>
                  </a:tcPr>
                </a:tc>
                <a:tc rowSpan="6">
                  <a:txBody>
                    <a:bodyPr/>
                    <a:lstStyle/>
                    <a:p>
                      <a:pPr algn="ctr" hangingPunct="0">
                        <a:lnSpc>
                          <a:spcPct val="100000"/>
                        </a:lnSpc>
                      </a:pPr>
                      <a:r>
                        <a:rPr lang="ja-JP" sz="900" dirty="0">
                          <a:effectLst/>
                        </a:rPr>
                        <a:t>体外</a:t>
                      </a:r>
                      <a:r>
                        <a:rPr lang="ja-JP" altLang="en-US" sz="900" dirty="0">
                          <a:effectLst/>
                        </a:rPr>
                        <a:t>受精</a:t>
                      </a:r>
                      <a:endParaRPr lang="ja-JP" sz="1100" dirty="0">
                        <a:effectLst/>
                      </a:endParaRPr>
                    </a:p>
                    <a:p>
                      <a:pPr algn="ctr" hangingPunct="0">
                        <a:lnSpc>
                          <a:spcPct val="100000"/>
                        </a:lnSpc>
                      </a:pPr>
                      <a:r>
                        <a:rPr lang="ja-JP" sz="900" dirty="0">
                          <a:effectLst/>
                        </a:rPr>
                        <a:t>顕微授精</a:t>
                      </a:r>
                      <a:endParaRPr lang="ja-JP" sz="1100" dirty="0">
                        <a:solidFill>
                          <a:srgbClr val="000000"/>
                        </a:solidFill>
                        <a:effectLst/>
                        <a:latin typeface="Times New Roman" panose="02020603050405020304" pitchFamily="18" charset="0"/>
                        <a:ea typeface="ＭＳ 明朝" panose="02020609040205080304" pitchFamily="17" charset="-128"/>
                        <a:cs typeface="ＭＳ 明朝" panose="02020609040205080304" pitchFamily="17" charset="-128"/>
                      </a:endParaRPr>
                    </a:p>
                  </a:txBody>
                  <a:tcPr marL="9525" marR="9525" marT="9525" marB="9525" anchor="ctr"/>
                </a:tc>
                <a:tc>
                  <a:txBody>
                    <a:bodyPr/>
                    <a:lstStyle/>
                    <a:p>
                      <a:pPr indent="63500" algn="l" fontAlgn="auto" hangingPunct="1">
                        <a:lnSpc>
                          <a:spcPct val="100000"/>
                        </a:lnSpc>
                      </a:pPr>
                      <a:r>
                        <a:rPr lang="ja-JP" sz="900" dirty="0">
                          <a:effectLst/>
                        </a:rPr>
                        <a:t>【</a:t>
                      </a:r>
                      <a:r>
                        <a:rPr lang="en-US" sz="900" dirty="0">
                          <a:effectLst/>
                        </a:rPr>
                        <a:t>A</a:t>
                      </a:r>
                      <a:r>
                        <a:rPr lang="ja-JP" sz="900" dirty="0">
                          <a:effectLst/>
                        </a:rPr>
                        <a:t>】新鮮胚移植を実施</a:t>
                      </a:r>
                      <a:endParaRPr lang="ja-JP" sz="1100" dirty="0">
                        <a:solidFill>
                          <a:srgbClr val="000000"/>
                        </a:solidFill>
                        <a:effectLst/>
                        <a:latin typeface="Times New Roman" panose="02020603050405020304" pitchFamily="18" charset="0"/>
                        <a:ea typeface="ＭＳ 明朝" panose="02020609040205080304" pitchFamily="17" charset="-128"/>
                        <a:cs typeface="ＭＳ 明朝" panose="02020609040205080304" pitchFamily="17" charset="-128"/>
                      </a:endParaRPr>
                    </a:p>
                  </a:txBody>
                  <a:tcPr marL="9525" marR="9525" marT="9525" marB="9525" anchor="ctr"/>
                </a:tc>
                <a:tc>
                  <a:txBody>
                    <a:bodyPr/>
                    <a:lstStyle/>
                    <a:p>
                      <a:pPr algn="l" fontAlgn="auto" hangingPunct="1">
                        <a:lnSpc>
                          <a:spcPct val="100000"/>
                        </a:lnSpc>
                      </a:pPr>
                      <a:r>
                        <a:rPr lang="ja-JP" sz="900" dirty="0">
                          <a:effectLst/>
                        </a:rPr>
                        <a:t>保険診療分</a:t>
                      </a:r>
                      <a:endParaRPr lang="ja-JP" sz="1100" dirty="0">
                        <a:solidFill>
                          <a:srgbClr val="000000"/>
                        </a:solidFill>
                        <a:effectLst/>
                        <a:latin typeface="Times New Roman" panose="02020603050405020304" pitchFamily="18" charset="0"/>
                        <a:ea typeface="ＭＳ 明朝" panose="02020609040205080304" pitchFamily="17" charset="-128"/>
                        <a:cs typeface="ＭＳ 明朝" panose="02020609040205080304" pitchFamily="17" charset="-128"/>
                      </a:endParaRPr>
                    </a:p>
                  </a:txBody>
                  <a:tcPr marL="68580" marR="68580" marT="0" marB="0" anchor="ctr"/>
                </a:tc>
                <a:tc>
                  <a:txBody>
                    <a:bodyPr/>
                    <a:lstStyle/>
                    <a:p>
                      <a:pPr algn="r" fontAlgn="auto" hangingPunct="1">
                        <a:lnSpc>
                          <a:spcPct val="100000"/>
                        </a:lnSpc>
                      </a:pPr>
                      <a:r>
                        <a:rPr lang="en-US" sz="1000" dirty="0">
                          <a:effectLst/>
                        </a:rPr>
                        <a:t>90,000</a:t>
                      </a:r>
                      <a:r>
                        <a:rPr lang="ja-JP" sz="1000" dirty="0">
                          <a:effectLst/>
                        </a:rPr>
                        <a:t>円</a:t>
                      </a:r>
                      <a:endParaRPr lang="ja-JP" sz="1200" dirty="0">
                        <a:solidFill>
                          <a:srgbClr val="000000"/>
                        </a:solidFill>
                        <a:effectLst/>
                        <a:latin typeface="Times New Roman" panose="02020603050405020304" pitchFamily="18" charset="0"/>
                        <a:ea typeface="ＭＳ 明朝" panose="02020609040205080304" pitchFamily="17" charset="-128"/>
                        <a:cs typeface="ＭＳ 明朝" panose="02020609040205080304" pitchFamily="17" charset="-128"/>
                      </a:endParaRPr>
                    </a:p>
                  </a:txBody>
                  <a:tcPr marL="68580" marR="68580" marT="0" marB="0" anchor="ctr">
                    <a:lnR w="12700" cap="flat" cmpd="sng" algn="ctr">
                      <a:solidFill>
                        <a:schemeClr val="accent6">
                          <a:lumMod val="60000"/>
                          <a:lumOff val="40000"/>
                        </a:schemeClr>
                      </a:solidFill>
                      <a:prstDash val="solid"/>
                      <a:round/>
                      <a:headEnd type="none" w="med" len="med"/>
                      <a:tailEnd type="none" w="med" len="med"/>
                    </a:lnR>
                  </a:tcPr>
                </a:tc>
                <a:extLst>
                  <a:ext uri="{0D108BD9-81ED-4DB2-BD59-A6C34878D82A}">
                    <a16:rowId xmlns:a16="http://schemas.microsoft.com/office/drawing/2014/main" val="4027851036"/>
                  </a:ext>
                </a:extLst>
              </a:tr>
              <a:tr h="295508">
                <a:tc vMerge="1">
                  <a:txBody>
                    <a:bodyPr/>
                    <a:lstStyle/>
                    <a:p>
                      <a:endParaRPr kumimoji="1" lang="ja-JP" altLang="en-US"/>
                    </a:p>
                  </a:txBody>
                  <a:tcPr/>
                </a:tc>
                <a:tc vMerge="1">
                  <a:txBody>
                    <a:bodyPr/>
                    <a:lstStyle/>
                    <a:p>
                      <a:endParaRPr kumimoji="1" lang="ja-JP" altLang="en-US"/>
                    </a:p>
                  </a:txBody>
                  <a:tcPr/>
                </a:tc>
                <a:tc>
                  <a:txBody>
                    <a:bodyPr/>
                    <a:lstStyle/>
                    <a:p>
                      <a:pPr indent="63500" algn="l" fontAlgn="auto" hangingPunct="1">
                        <a:lnSpc>
                          <a:spcPct val="100000"/>
                        </a:lnSpc>
                      </a:pPr>
                      <a:r>
                        <a:rPr lang="ja-JP" sz="900" dirty="0">
                          <a:effectLst/>
                        </a:rPr>
                        <a:t>【</a:t>
                      </a:r>
                      <a:r>
                        <a:rPr lang="en-US" sz="900" dirty="0">
                          <a:effectLst/>
                        </a:rPr>
                        <a:t>B</a:t>
                      </a:r>
                      <a:r>
                        <a:rPr lang="ja-JP" sz="900" dirty="0">
                          <a:effectLst/>
                        </a:rPr>
                        <a:t>】</a:t>
                      </a:r>
                      <a:r>
                        <a:rPr lang="en-US" sz="900" dirty="0">
                          <a:effectLst/>
                        </a:rPr>
                        <a:t> </a:t>
                      </a:r>
                      <a:r>
                        <a:rPr lang="ja-JP" sz="900" dirty="0">
                          <a:effectLst/>
                        </a:rPr>
                        <a:t>凍結胚移植を実施</a:t>
                      </a:r>
                      <a:endParaRPr lang="ja-JP" sz="1100" dirty="0">
                        <a:solidFill>
                          <a:srgbClr val="000000"/>
                        </a:solidFill>
                        <a:effectLst/>
                        <a:latin typeface="Times New Roman" panose="02020603050405020304" pitchFamily="18" charset="0"/>
                        <a:ea typeface="ＭＳ 明朝" panose="02020609040205080304" pitchFamily="17" charset="-128"/>
                        <a:cs typeface="ＭＳ 明朝" panose="02020609040205080304" pitchFamily="17" charset="-128"/>
                      </a:endParaRPr>
                    </a:p>
                  </a:txBody>
                  <a:tcPr marL="9525" marR="9525" marT="9525" marB="9525" anchor="ctr"/>
                </a:tc>
                <a:tc>
                  <a:txBody>
                    <a:bodyPr/>
                    <a:lstStyle/>
                    <a:p>
                      <a:pPr algn="l" fontAlgn="auto" hangingPunct="1">
                        <a:lnSpc>
                          <a:spcPct val="100000"/>
                        </a:lnSpc>
                      </a:pPr>
                      <a:r>
                        <a:rPr lang="ja-JP" sz="900" dirty="0">
                          <a:effectLst/>
                        </a:rPr>
                        <a:t>保険診療分</a:t>
                      </a:r>
                      <a:endParaRPr lang="ja-JP" sz="1100" dirty="0">
                        <a:solidFill>
                          <a:srgbClr val="000000"/>
                        </a:solidFill>
                        <a:effectLst/>
                        <a:latin typeface="Times New Roman" panose="02020603050405020304" pitchFamily="18" charset="0"/>
                        <a:ea typeface="ＭＳ 明朝" panose="02020609040205080304" pitchFamily="17" charset="-128"/>
                        <a:cs typeface="ＭＳ 明朝" panose="02020609040205080304" pitchFamily="17" charset="-128"/>
                      </a:endParaRPr>
                    </a:p>
                  </a:txBody>
                  <a:tcPr marL="68580" marR="68580" marT="0" marB="0" anchor="ctr"/>
                </a:tc>
                <a:tc>
                  <a:txBody>
                    <a:bodyPr/>
                    <a:lstStyle/>
                    <a:p>
                      <a:pPr algn="r" fontAlgn="auto" hangingPunct="1">
                        <a:lnSpc>
                          <a:spcPct val="100000"/>
                        </a:lnSpc>
                      </a:pPr>
                      <a:r>
                        <a:rPr lang="en-US" sz="1000">
                          <a:effectLst/>
                        </a:rPr>
                        <a:t>90,000</a:t>
                      </a:r>
                      <a:r>
                        <a:rPr lang="ja-JP" sz="1000">
                          <a:effectLst/>
                        </a:rPr>
                        <a:t>円</a:t>
                      </a:r>
                      <a:endParaRPr lang="ja-JP" sz="1200">
                        <a:solidFill>
                          <a:srgbClr val="000000"/>
                        </a:solidFill>
                        <a:effectLst/>
                        <a:latin typeface="Times New Roman" panose="02020603050405020304" pitchFamily="18" charset="0"/>
                        <a:ea typeface="ＭＳ 明朝" panose="02020609040205080304" pitchFamily="17" charset="-128"/>
                        <a:cs typeface="ＭＳ 明朝" panose="02020609040205080304" pitchFamily="17" charset="-128"/>
                      </a:endParaRPr>
                    </a:p>
                  </a:txBody>
                  <a:tcPr marL="68580" marR="68580" marT="0" marB="0" anchor="ctr">
                    <a:lnR w="12700" cap="flat" cmpd="sng" algn="ctr">
                      <a:solidFill>
                        <a:schemeClr val="accent6">
                          <a:lumMod val="60000"/>
                          <a:lumOff val="40000"/>
                        </a:schemeClr>
                      </a:solidFill>
                      <a:prstDash val="solid"/>
                      <a:round/>
                      <a:headEnd type="none" w="med" len="med"/>
                      <a:tailEnd type="none" w="med" len="med"/>
                    </a:lnR>
                  </a:tcPr>
                </a:tc>
                <a:extLst>
                  <a:ext uri="{0D108BD9-81ED-4DB2-BD59-A6C34878D82A}">
                    <a16:rowId xmlns:a16="http://schemas.microsoft.com/office/drawing/2014/main" val="97421051"/>
                  </a:ext>
                </a:extLst>
              </a:tr>
              <a:tr h="295508">
                <a:tc vMerge="1">
                  <a:txBody>
                    <a:bodyPr/>
                    <a:lstStyle/>
                    <a:p>
                      <a:endParaRPr kumimoji="1" lang="ja-JP" altLang="en-US"/>
                    </a:p>
                  </a:txBody>
                  <a:tcPr/>
                </a:tc>
                <a:tc vMerge="1">
                  <a:txBody>
                    <a:bodyPr/>
                    <a:lstStyle/>
                    <a:p>
                      <a:endParaRPr kumimoji="1" lang="ja-JP" altLang="en-US"/>
                    </a:p>
                  </a:txBody>
                  <a:tcPr/>
                </a:tc>
                <a:tc>
                  <a:txBody>
                    <a:bodyPr/>
                    <a:lstStyle/>
                    <a:p>
                      <a:pPr algn="l" fontAlgn="auto" hangingPunct="1">
                        <a:lnSpc>
                          <a:spcPct val="100000"/>
                        </a:lnSpc>
                      </a:pPr>
                      <a:r>
                        <a:rPr lang="ja-JP" sz="900" dirty="0">
                          <a:effectLst/>
                        </a:rPr>
                        <a:t>【</a:t>
                      </a:r>
                      <a:r>
                        <a:rPr lang="en-US" sz="900" dirty="0">
                          <a:effectLst/>
                        </a:rPr>
                        <a:t>C</a:t>
                      </a:r>
                      <a:r>
                        <a:rPr lang="ja-JP" sz="900" dirty="0">
                          <a:effectLst/>
                        </a:rPr>
                        <a:t>】以前に凍結した胚を解凍して胚移植を実施</a:t>
                      </a:r>
                      <a:endParaRPr lang="ja-JP" sz="1100" dirty="0">
                        <a:solidFill>
                          <a:srgbClr val="000000"/>
                        </a:solidFill>
                        <a:effectLst/>
                        <a:latin typeface="Times New Roman" panose="02020603050405020304" pitchFamily="18" charset="0"/>
                        <a:ea typeface="ＭＳ 明朝" panose="02020609040205080304" pitchFamily="17" charset="-128"/>
                        <a:cs typeface="ＭＳ 明朝" panose="02020609040205080304" pitchFamily="17" charset="-128"/>
                      </a:endParaRPr>
                    </a:p>
                  </a:txBody>
                  <a:tcPr marL="68580" marR="68580" marT="0" marB="0" anchor="ctr"/>
                </a:tc>
                <a:tc>
                  <a:txBody>
                    <a:bodyPr/>
                    <a:lstStyle/>
                    <a:p>
                      <a:pPr algn="l" fontAlgn="auto" hangingPunct="1">
                        <a:lnSpc>
                          <a:spcPct val="100000"/>
                        </a:lnSpc>
                      </a:pPr>
                      <a:r>
                        <a:rPr lang="ja-JP" sz="900" dirty="0">
                          <a:effectLst/>
                        </a:rPr>
                        <a:t>保険診療分</a:t>
                      </a:r>
                      <a:endParaRPr lang="ja-JP" sz="1100" dirty="0">
                        <a:solidFill>
                          <a:srgbClr val="000000"/>
                        </a:solidFill>
                        <a:effectLst/>
                        <a:latin typeface="Times New Roman" panose="02020603050405020304" pitchFamily="18" charset="0"/>
                        <a:ea typeface="ＭＳ 明朝" panose="02020609040205080304" pitchFamily="17" charset="-128"/>
                        <a:cs typeface="ＭＳ 明朝" panose="02020609040205080304" pitchFamily="17" charset="-128"/>
                      </a:endParaRPr>
                    </a:p>
                  </a:txBody>
                  <a:tcPr marL="68580" marR="68580" marT="0" marB="0" anchor="ctr"/>
                </a:tc>
                <a:tc>
                  <a:txBody>
                    <a:bodyPr/>
                    <a:lstStyle/>
                    <a:p>
                      <a:pPr algn="r" fontAlgn="auto" hangingPunct="1">
                        <a:lnSpc>
                          <a:spcPct val="100000"/>
                        </a:lnSpc>
                      </a:pPr>
                      <a:r>
                        <a:rPr lang="en-US" sz="1000" dirty="0">
                          <a:effectLst/>
                        </a:rPr>
                        <a:t>30,000</a:t>
                      </a:r>
                      <a:r>
                        <a:rPr lang="ja-JP" sz="1000" dirty="0">
                          <a:effectLst/>
                        </a:rPr>
                        <a:t>円</a:t>
                      </a:r>
                      <a:endParaRPr lang="ja-JP" sz="1200" dirty="0">
                        <a:solidFill>
                          <a:srgbClr val="000000"/>
                        </a:solidFill>
                        <a:effectLst/>
                        <a:latin typeface="Times New Roman" panose="02020603050405020304" pitchFamily="18" charset="0"/>
                        <a:ea typeface="ＭＳ 明朝" panose="02020609040205080304" pitchFamily="17" charset="-128"/>
                        <a:cs typeface="ＭＳ 明朝" panose="02020609040205080304" pitchFamily="17" charset="-128"/>
                      </a:endParaRPr>
                    </a:p>
                  </a:txBody>
                  <a:tcPr marL="68580" marR="68580" marT="0" marB="0" anchor="ctr">
                    <a:lnR w="12700" cap="flat" cmpd="sng" algn="ctr">
                      <a:solidFill>
                        <a:schemeClr val="accent6">
                          <a:lumMod val="60000"/>
                          <a:lumOff val="40000"/>
                        </a:schemeClr>
                      </a:solidFill>
                      <a:prstDash val="solid"/>
                      <a:round/>
                      <a:headEnd type="none" w="med" len="med"/>
                      <a:tailEnd type="none" w="med" len="med"/>
                    </a:lnR>
                  </a:tcPr>
                </a:tc>
                <a:extLst>
                  <a:ext uri="{0D108BD9-81ED-4DB2-BD59-A6C34878D82A}">
                    <a16:rowId xmlns:a16="http://schemas.microsoft.com/office/drawing/2014/main" val="4251691045"/>
                  </a:ext>
                </a:extLst>
              </a:tr>
              <a:tr h="295508">
                <a:tc vMerge="1">
                  <a:txBody>
                    <a:bodyPr/>
                    <a:lstStyle/>
                    <a:p>
                      <a:endParaRPr kumimoji="1" lang="ja-JP" altLang="en-US"/>
                    </a:p>
                  </a:txBody>
                  <a:tcPr/>
                </a:tc>
                <a:tc vMerge="1">
                  <a:txBody>
                    <a:bodyPr/>
                    <a:lstStyle/>
                    <a:p>
                      <a:endParaRPr kumimoji="1" lang="ja-JP" altLang="en-US"/>
                    </a:p>
                  </a:txBody>
                  <a:tcPr/>
                </a:tc>
                <a:tc>
                  <a:txBody>
                    <a:bodyPr/>
                    <a:lstStyle/>
                    <a:p>
                      <a:pPr algn="l" fontAlgn="auto" hangingPunct="1">
                        <a:lnSpc>
                          <a:spcPct val="100000"/>
                        </a:lnSpc>
                      </a:pPr>
                      <a:r>
                        <a:rPr lang="ja-JP" sz="900" dirty="0">
                          <a:effectLst/>
                        </a:rPr>
                        <a:t>【</a:t>
                      </a:r>
                      <a:r>
                        <a:rPr lang="en-US" sz="900" dirty="0">
                          <a:effectLst/>
                        </a:rPr>
                        <a:t>D</a:t>
                      </a:r>
                      <a:r>
                        <a:rPr lang="ja-JP" sz="900" dirty="0">
                          <a:effectLst/>
                        </a:rPr>
                        <a:t>】体調不良等により移植のめどが立たず治療終了</a:t>
                      </a:r>
                      <a:endParaRPr lang="ja-JP" sz="1100" dirty="0">
                        <a:solidFill>
                          <a:srgbClr val="000000"/>
                        </a:solidFill>
                        <a:effectLst/>
                        <a:latin typeface="Times New Roman" panose="02020603050405020304" pitchFamily="18" charset="0"/>
                        <a:ea typeface="ＭＳ 明朝" panose="02020609040205080304" pitchFamily="17" charset="-128"/>
                        <a:cs typeface="ＭＳ 明朝" panose="02020609040205080304" pitchFamily="17" charset="-128"/>
                      </a:endParaRPr>
                    </a:p>
                  </a:txBody>
                  <a:tcPr marL="68580" marR="68580" marT="0" marB="0" anchor="ctr"/>
                </a:tc>
                <a:tc>
                  <a:txBody>
                    <a:bodyPr/>
                    <a:lstStyle/>
                    <a:p>
                      <a:pPr algn="l" fontAlgn="auto" hangingPunct="1">
                        <a:lnSpc>
                          <a:spcPct val="100000"/>
                        </a:lnSpc>
                      </a:pPr>
                      <a:r>
                        <a:rPr lang="ja-JP" sz="900" dirty="0">
                          <a:effectLst/>
                        </a:rPr>
                        <a:t>保険診療分</a:t>
                      </a:r>
                      <a:endParaRPr lang="ja-JP" sz="1100" dirty="0">
                        <a:solidFill>
                          <a:srgbClr val="000000"/>
                        </a:solidFill>
                        <a:effectLst/>
                        <a:latin typeface="Times New Roman" panose="02020603050405020304" pitchFamily="18" charset="0"/>
                        <a:ea typeface="ＭＳ 明朝" panose="02020609040205080304" pitchFamily="17" charset="-128"/>
                        <a:cs typeface="ＭＳ 明朝" panose="02020609040205080304" pitchFamily="17" charset="-128"/>
                      </a:endParaRPr>
                    </a:p>
                  </a:txBody>
                  <a:tcPr marL="68580" marR="68580" marT="0" marB="0" anchor="ctr"/>
                </a:tc>
                <a:tc>
                  <a:txBody>
                    <a:bodyPr/>
                    <a:lstStyle/>
                    <a:p>
                      <a:pPr algn="r" fontAlgn="auto" hangingPunct="1">
                        <a:lnSpc>
                          <a:spcPct val="100000"/>
                        </a:lnSpc>
                      </a:pPr>
                      <a:r>
                        <a:rPr lang="en-US" sz="1000" dirty="0">
                          <a:effectLst/>
                        </a:rPr>
                        <a:t>90,000</a:t>
                      </a:r>
                      <a:r>
                        <a:rPr lang="ja-JP" sz="1000" dirty="0">
                          <a:effectLst/>
                        </a:rPr>
                        <a:t>円</a:t>
                      </a:r>
                      <a:endParaRPr lang="ja-JP" sz="1200" dirty="0">
                        <a:solidFill>
                          <a:srgbClr val="000000"/>
                        </a:solidFill>
                        <a:effectLst/>
                        <a:latin typeface="Times New Roman" panose="02020603050405020304" pitchFamily="18" charset="0"/>
                        <a:ea typeface="ＭＳ 明朝" panose="02020609040205080304" pitchFamily="17" charset="-128"/>
                        <a:cs typeface="ＭＳ 明朝" panose="02020609040205080304" pitchFamily="17" charset="-128"/>
                      </a:endParaRPr>
                    </a:p>
                  </a:txBody>
                  <a:tcPr marL="68580" marR="68580" marT="0" marB="0" anchor="ctr">
                    <a:lnR w="12700" cap="flat" cmpd="sng" algn="ctr">
                      <a:solidFill>
                        <a:schemeClr val="accent6">
                          <a:lumMod val="60000"/>
                          <a:lumOff val="40000"/>
                        </a:schemeClr>
                      </a:solidFill>
                      <a:prstDash val="solid"/>
                      <a:round/>
                      <a:headEnd type="none" w="med" len="med"/>
                      <a:tailEnd type="none" w="med" len="med"/>
                    </a:lnR>
                  </a:tcPr>
                </a:tc>
                <a:extLst>
                  <a:ext uri="{0D108BD9-81ED-4DB2-BD59-A6C34878D82A}">
                    <a16:rowId xmlns:a16="http://schemas.microsoft.com/office/drawing/2014/main" val="3841430599"/>
                  </a:ext>
                </a:extLst>
              </a:tr>
              <a:tr h="295508">
                <a:tc vMerge="1">
                  <a:txBody>
                    <a:bodyPr/>
                    <a:lstStyle/>
                    <a:p>
                      <a:endParaRPr kumimoji="1" lang="ja-JP" altLang="en-US"/>
                    </a:p>
                  </a:txBody>
                  <a:tcPr/>
                </a:tc>
                <a:tc vMerge="1">
                  <a:txBody>
                    <a:bodyPr/>
                    <a:lstStyle/>
                    <a:p>
                      <a:endParaRPr kumimoji="1" lang="ja-JP" altLang="en-US"/>
                    </a:p>
                  </a:txBody>
                  <a:tcPr/>
                </a:tc>
                <a:tc>
                  <a:txBody>
                    <a:bodyPr/>
                    <a:lstStyle/>
                    <a:p>
                      <a:pPr algn="just" fontAlgn="auto" hangingPunct="1">
                        <a:lnSpc>
                          <a:spcPct val="100000"/>
                        </a:lnSpc>
                      </a:pPr>
                      <a:r>
                        <a:rPr lang="ja-JP" sz="900" dirty="0">
                          <a:effectLst/>
                        </a:rPr>
                        <a:t>【</a:t>
                      </a:r>
                      <a:r>
                        <a:rPr lang="en-US" sz="900" dirty="0">
                          <a:effectLst/>
                        </a:rPr>
                        <a:t>E</a:t>
                      </a:r>
                      <a:r>
                        <a:rPr lang="ja-JP" sz="900" dirty="0">
                          <a:effectLst/>
                        </a:rPr>
                        <a:t>】受精できず、または、胚の分割停止、変性、多精子授精などの</a:t>
                      </a:r>
                      <a:endParaRPr lang="en-US" altLang="ja-JP" sz="900" dirty="0">
                        <a:effectLst/>
                      </a:endParaRPr>
                    </a:p>
                    <a:p>
                      <a:pPr algn="just" fontAlgn="auto" hangingPunct="1">
                        <a:lnSpc>
                          <a:spcPct val="100000"/>
                        </a:lnSpc>
                      </a:pPr>
                      <a:r>
                        <a:rPr lang="ja-JP" altLang="en-US" sz="900" dirty="0">
                          <a:effectLst/>
                        </a:rPr>
                        <a:t>　　  </a:t>
                      </a:r>
                      <a:r>
                        <a:rPr lang="ja-JP" sz="900" dirty="0">
                          <a:effectLst/>
                        </a:rPr>
                        <a:t>異常授精等により中止</a:t>
                      </a:r>
                      <a:endParaRPr lang="ja-JP" sz="1100" dirty="0">
                        <a:solidFill>
                          <a:srgbClr val="000000"/>
                        </a:solidFill>
                        <a:effectLst/>
                        <a:latin typeface="Times New Roman" panose="02020603050405020304" pitchFamily="18" charset="0"/>
                        <a:ea typeface="ＭＳ 明朝" panose="02020609040205080304" pitchFamily="17" charset="-128"/>
                        <a:cs typeface="ＭＳ 明朝" panose="02020609040205080304" pitchFamily="17" charset="-128"/>
                      </a:endParaRPr>
                    </a:p>
                  </a:txBody>
                  <a:tcPr marL="68580" marR="68580" marT="0" marB="0" anchor="ctr"/>
                </a:tc>
                <a:tc>
                  <a:txBody>
                    <a:bodyPr/>
                    <a:lstStyle/>
                    <a:p>
                      <a:pPr algn="l" fontAlgn="auto" hangingPunct="1">
                        <a:lnSpc>
                          <a:spcPct val="100000"/>
                        </a:lnSpc>
                      </a:pPr>
                      <a:r>
                        <a:rPr lang="ja-JP" sz="900" dirty="0">
                          <a:effectLst/>
                        </a:rPr>
                        <a:t>保険診療分</a:t>
                      </a:r>
                      <a:endParaRPr lang="ja-JP" sz="1100" dirty="0">
                        <a:solidFill>
                          <a:srgbClr val="000000"/>
                        </a:solidFill>
                        <a:effectLst/>
                        <a:latin typeface="Times New Roman" panose="02020603050405020304" pitchFamily="18" charset="0"/>
                        <a:ea typeface="ＭＳ 明朝" panose="02020609040205080304" pitchFamily="17" charset="-128"/>
                        <a:cs typeface="ＭＳ 明朝" panose="02020609040205080304" pitchFamily="17" charset="-128"/>
                      </a:endParaRPr>
                    </a:p>
                  </a:txBody>
                  <a:tcPr marL="68580" marR="68580" marT="0" marB="0" anchor="ctr"/>
                </a:tc>
                <a:tc>
                  <a:txBody>
                    <a:bodyPr/>
                    <a:lstStyle/>
                    <a:p>
                      <a:pPr algn="r" fontAlgn="auto" hangingPunct="1">
                        <a:lnSpc>
                          <a:spcPct val="100000"/>
                        </a:lnSpc>
                      </a:pPr>
                      <a:r>
                        <a:rPr lang="en-US" sz="1000">
                          <a:effectLst/>
                        </a:rPr>
                        <a:t>90,000</a:t>
                      </a:r>
                      <a:r>
                        <a:rPr lang="ja-JP" sz="1000">
                          <a:effectLst/>
                        </a:rPr>
                        <a:t>円</a:t>
                      </a:r>
                      <a:endParaRPr lang="ja-JP" sz="1200">
                        <a:solidFill>
                          <a:srgbClr val="000000"/>
                        </a:solidFill>
                        <a:effectLst/>
                        <a:latin typeface="Times New Roman" panose="02020603050405020304" pitchFamily="18" charset="0"/>
                        <a:ea typeface="ＭＳ 明朝" panose="02020609040205080304" pitchFamily="17" charset="-128"/>
                        <a:cs typeface="ＭＳ 明朝" panose="02020609040205080304" pitchFamily="17" charset="-128"/>
                      </a:endParaRPr>
                    </a:p>
                  </a:txBody>
                  <a:tcPr marL="68580" marR="68580" marT="0" marB="0" anchor="ctr">
                    <a:lnR w="12700" cap="flat" cmpd="sng" algn="ctr">
                      <a:solidFill>
                        <a:schemeClr val="accent6">
                          <a:lumMod val="60000"/>
                          <a:lumOff val="40000"/>
                        </a:schemeClr>
                      </a:solidFill>
                      <a:prstDash val="solid"/>
                      <a:round/>
                      <a:headEnd type="none" w="med" len="med"/>
                      <a:tailEnd type="none" w="med" len="med"/>
                    </a:lnR>
                  </a:tcPr>
                </a:tc>
                <a:extLst>
                  <a:ext uri="{0D108BD9-81ED-4DB2-BD59-A6C34878D82A}">
                    <a16:rowId xmlns:a16="http://schemas.microsoft.com/office/drawing/2014/main" val="3425357610"/>
                  </a:ext>
                </a:extLst>
              </a:tr>
              <a:tr h="295508">
                <a:tc vMerge="1">
                  <a:txBody>
                    <a:bodyPr/>
                    <a:lstStyle/>
                    <a:p>
                      <a:endParaRPr kumimoji="1" lang="ja-JP" altLang="en-US"/>
                    </a:p>
                  </a:txBody>
                  <a:tcPr/>
                </a:tc>
                <a:tc vMerge="1">
                  <a:txBody>
                    <a:bodyPr/>
                    <a:lstStyle/>
                    <a:p>
                      <a:endParaRPr kumimoji="1" lang="ja-JP" altLang="en-US"/>
                    </a:p>
                  </a:txBody>
                  <a:tcPr/>
                </a:tc>
                <a:tc>
                  <a:txBody>
                    <a:bodyPr/>
                    <a:lstStyle/>
                    <a:p>
                      <a:pPr algn="l" fontAlgn="auto" hangingPunct="1">
                        <a:lnSpc>
                          <a:spcPct val="100000"/>
                        </a:lnSpc>
                      </a:pPr>
                      <a:r>
                        <a:rPr lang="ja-JP" sz="900" dirty="0">
                          <a:effectLst/>
                        </a:rPr>
                        <a:t>【</a:t>
                      </a:r>
                      <a:r>
                        <a:rPr lang="en-US" sz="900" dirty="0">
                          <a:effectLst/>
                        </a:rPr>
                        <a:t>F</a:t>
                      </a:r>
                      <a:r>
                        <a:rPr lang="ja-JP" sz="900" dirty="0">
                          <a:effectLst/>
                        </a:rPr>
                        <a:t>】採卵したが卵が得られない、または状態のよい卵が得られない</a:t>
                      </a:r>
                      <a:endParaRPr lang="en-US" altLang="ja-JP" sz="900" dirty="0">
                        <a:effectLst/>
                      </a:endParaRPr>
                    </a:p>
                    <a:p>
                      <a:pPr algn="l" fontAlgn="auto" hangingPunct="1">
                        <a:lnSpc>
                          <a:spcPct val="100000"/>
                        </a:lnSpc>
                      </a:pPr>
                      <a:r>
                        <a:rPr lang="en-US" altLang="ja-JP" sz="900" dirty="0">
                          <a:effectLst/>
                        </a:rPr>
                        <a:t>           </a:t>
                      </a:r>
                      <a:r>
                        <a:rPr lang="ja-JP" sz="900" dirty="0">
                          <a:effectLst/>
                        </a:rPr>
                        <a:t>ため中止</a:t>
                      </a:r>
                      <a:endParaRPr lang="ja-JP" sz="1100" dirty="0">
                        <a:solidFill>
                          <a:srgbClr val="000000"/>
                        </a:solidFill>
                        <a:effectLst/>
                        <a:latin typeface="Times New Roman" panose="02020603050405020304" pitchFamily="18" charset="0"/>
                        <a:ea typeface="ＭＳ 明朝" panose="02020609040205080304" pitchFamily="17" charset="-128"/>
                        <a:cs typeface="ＭＳ 明朝" panose="02020609040205080304" pitchFamily="17" charset="-128"/>
                      </a:endParaRPr>
                    </a:p>
                  </a:txBody>
                  <a:tcPr marL="68580" marR="68580" marT="0" marB="0" anchor="ctr"/>
                </a:tc>
                <a:tc>
                  <a:txBody>
                    <a:bodyPr/>
                    <a:lstStyle/>
                    <a:p>
                      <a:pPr algn="l" fontAlgn="auto" hangingPunct="1">
                        <a:lnSpc>
                          <a:spcPct val="100000"/>
                        </a:lnSpc>
                      </a:pPr>
                      <a:r>
                        <a:rPr lang="ja-JP" sz="900" dirty="0">
                          <a:effectLst/>
                        </a:rPr>
                        <a:t>保険診療分</a:t>
                      </a:r>
                      <a:endParaRPr lang="ja-JP" sz="1100" dirty="0">
                        <a:solidFill>
                          <a:srgbClr val="000000"/>
                        </a:solidFill>
                        <a:effectLst/>
                        <a:latin typeface="Times New Roman" panose="02020603050405020304" pitchFamily="18" charset="0"/>
                        <a:ea typeface="ＭＳ 明朝" panose="02020609040205080304" pitchFamily="17" charset="-128"/>
                        <a:cs typeface="ＭＳ 明朝" panose="02020609040205080304" pitchFamily="17" charset="-128"/>
                      </a:endParaRPr>
                    </a:p>
                  </a:txBody>
                  <a:tcPr marL="68580" marR="68580" marT="0" marB="0" anchor="ctr"/>
                </a:tc>
                <a:tc>
                  <a:txBody>
                    <a:bodyPr/>
                    <a:lstStyle/>
                    <a:p>
                      <a:pPr algn="r" fontAlgn="auto" hangingPunct="1">
                        <a:lnSpc>
                          <a:spcPct val="100000"/>
                        </a:lnSpc>
                      </a:pPr>
                      <a:r>
                        <a:rPr lang="en-US" sz="1000">
                          <a:effectLst/>
                        </a:rPr>
                        <a:t>30,000</a:t>
                      </a:r>
                      <a:r>
                        <a:rPr lang="ja-JP" sz="1000">
                          <a:effectLst/>
                        </a:rPr>
                        <a:t>円</a:t>
                      </a:r>
                      <a:endParaRPr lang="ja-JP" sz="1200">
                        <a:solidFill>
                          <a:srgbClr val="000000"/>
                        </a:solidFill>
                        <a:effectLst/>
                        <a:latin typeface="Times New Roman" panose="02020603050405020304" pitchFamily="18" charset="0"/>
                        <a:ea typeface="ＭＳ 明朝" panose="02020609040205080304" pitchFamily="17" charset="-128"/>
                        <a:cs typeface="ＭＳ 明朝" panose="02020609040205080304" pitchFamily="17" charset="-128"/>
                      </a:endParaRPr>
                    </a:p>
                  </a:txBody>
                  <a:tcPr marL="68580" marR="68580" marT="0" marB="0" anchor="ctr">
                    <a:lnR w="12700" cap="flat" cmpd="sng" algn="ctr">
                      <a:solidFill>
                        <a:schemeClr val="accent6">
                          <a:lumMod val="60000"/>
                          <a:lumOff val="40000"/>
                        </a:schemeClr>
                      </a:solidFill>
                      <a:prstDash val="solid"/>
                      <a:round/>
                      <a:headEnd type="none" w="med" len="med"/>
                      <a:tailEnd type="none" w="med" len="med"/>
                    </a:lnR>
                  </a:tcPr>
                </a:tc>
                <a:extLst>
                  <a:ext uri="{0D108BD9-81ED-4DB2-BD59-A6C34878D82A}">
                    <a16:rowId xmlns:a16="http://schemas.microsoft.com/office/drawing/2014/main" val="2314772990"/>
                  </a:ext>
                </a:extLst>
              </a:tr>
              <a:tr h="295508">
                <a:tc vMerge="1">
                  <a:txBody>
                    <a:bodyPr/>
                    <a:lstStyle/>
                    <a:p>
                      <a:endParaRPr kumimoji="1" lang="ja-JP" altLang="en-US"/>
                    </a:p>
                  </a:txBody>
                  <a:tcPr/>
                </a:tc>
                <a:tc>
                  <a:txBody>
                    <a:bodyPr/>
                    <a:lstStyle/>
                    <a:p>
                      <a:pPr algn="l" fontAlgn="auto" hangingPunct="1">
                        <a:lnSpc>
                          <a:spcPct val="100000"/>
                        </a:lnSpc>
                      </a:pPr>
                      <a:r>
                        <a:rPr lang="ja-JP" sz="900" dirty="0">
                          <a:effectLst/>
                        </a:rPr>
                        <a:t>男性不妊治療</a:t>
                      </a:r>
                      <a:endParaRPr lang="ja-JP" sz="1100" dirty="0">
                        <a:solidFill>
                          <a:srgbClr val="000000"/>
                        </a:solidFill>
                        <a:effectLst/>
                        <a:latin typeface="Times New Roman" panose="02020603050405020304" pitchFamily="18" charset="0"/>
                        <a:ea typeface="ＭＳ 明朝" panose="02020609040205080304" pitchFamily="17" charset="-128"/>
                        <a:cs typeface="ＭＳ 明朝" panose="02020609040205080304" pitchFamily="17" charset="-128"/>
                      </a:endParaRPr>
                    </a:p>
                  </a:txBody>
                  <a:tcPr marL="68580" marR="68580" marT="0" marB="0" anchor="ctr"/>
                </a:tc>
                <a:tc>
                  <a:txBody>
                    <a:bodyPr/>
                    <a:lstStyle/>
                    <a:p>
                      <a:pPr marL="76200" algn="l" fontAlgn="auto" hangingPunct="1">
                        <a:lnSpc>
                          <a:spcPct val="100000"/>
                        </a:lnSpc>
                      </a:pPr>
                      <a:r>
                        <a:rPr lang="ja-JP" altLang="en-US" sz="900" dirty="0">
                          <a:effectLst/>
                        </a:rPr>
                        <a:t>上記治療の一環として</a:t>
                      </a:r>
                      <a:r>
                        <a:rPr lang="ja-JP" sz="900" dirty="0">
                          <a:effectLst/>
                        </a:rPr>
                        <a:t>精子を精巣または精巣上体から採取するための手術</a:t>
                      </a:r>
                      <a:r>
                        <a:rPr lang="ja-JP" altLang="en-US" sz="900" dirty="0">
                          <a:effectLst/>
                        </a:rPr>
                        <a:t>　</a:t>
                      </a:r>
                      <a:r>
                        <a:rPr lang="en-US" altLang="ja-JP" sz="900" dirty="0">
                          <a:effectLst/>
                        </a:rPr>
                        <a:t>※</a:t>
                      </a:r>
                      <a:r>
                        <a:rPr lang="ja-JP" altLang="en-US" sz="900" dirty="0">
                          <a:effectLst/>
                        </a:rPr>
                        <a:t>１</a:t>
                      </a:r>
                      <a:endParaRPr lang="ja-JP" sz="1100" dirty="0">
                        <a:solidFill>
                          <a:srgbClr val="000000"/>
                        </a:solidFill>
                        <a:effectLst/>
                        <a:latin typeface="Times New Roman" panose="02020603050405020304" pitchFamily="18" charset="0"/>
                        <a:ea typeface="ＭＳ 明朝" panose="02020609040205080304" pitchFamily="17" charset="-128"/>
                        <a:cs typeface="ＭＳ 明朝" panose="02020609040205080304" pitchFamily="17" charset="-128"/>
                      </a:endParaRPr>
                    </a:p>
                  </a:txBody>
                  <a:tcPr marL="9525" marR="9525" marT="9525" marB="9525" anchor="ctr"/>
                </a:tc>
                <a:tc>
                  <a:txBody>
                    <a:bodyPr/>
                    <a:lstStyle/>
                    <a:p>
                      <a:pPr algn="l" fontAlgn="auto" hangingPunct="1">
                        <a:lnSpc>
                          <a:spcPct val="100000"/>
                        </a:lnSpc>
                      </a:pPr>
                      <a:r>
                        <a:rPr lang="ja-JP" sz="900" dirty="0">
                          <a:effectLst/>
                        </a:rPr>
                        <a:t>保険診療分</a:t>
                      </a:r>
                      <a:endParaRPr lang="ja-JP" sz="1100" dirty="0">
                        <a:solidFill>
                          <a:srgbClr val="000000"/>
                        </a:solidFill>
                        <a:effectLst/>
                        <a:latin typeface="Times New Roman" panose="02020603050405020304" pitchFamily="18" charset="0"/>
                        <a:ea typeface="ＭＳ 明朝" panose="02020609040205080304" pitchFamily="17" charset="-128"/>
                        <a:cs typeface="ＭＳ 明朝" panose="02020609040205080304" pitchFamily="17" charset="-128"/>
                      </a:endParaRPr>
                    </a:p>
                  </a:txBody>
                  <a:tcPr marL="68580" marR="68580" marT="0" marB="0" anchor="ctr"/>
                </a:tc>
                <a:tc>
                  <a:txBody>
                    <a:bodyPr/>
                    <a:lstStyle/>
                    <a:p>
                      <a:pPr algn="r" fontAlgn="auto" hangingPunct="1">
                        <a:lnSpc>
                          <a:spcPct val="100000"/>
                        </a:lnSpc>
                      </a:pPr>
                      <a:r>
                        <a:rPr lang="en-US" sz="1000" dirty="0">
                          <a:effectLst/>
                        </a:rPr>
                        <a:t>90,000</a:t>
                      </a:r>
                      <a:r>
                        <a:rPr lang="ja-JP" sz="1000" dirty="0">
                          <a:effectLst/>
                        </a:rPr>
                        <a:t>円</a:t>
                      </a:r>
                      <a:endParaRPr lang="ja-JP" sz="1200" dirty="0">
                        <a:solidFill>
                          <a:srgbClr val="000000"/>
                        </a:solidFill>
                        <a:effectLst/>
                        <a:latin typeface="Times New Roman" panose="02020603050405020304" pitchFamily="18" charset="0"/>
                        <a:ea typeface="ＭＳ 明朝" panose="02020609040205080304" pitchFamily="17" charset="-128"/>
                        <a:cs typeface="ＭＳ 明朝" panose="02020609040205080304" pitchFamily="17" charset="-128"/>
                      </a:endParaRPr>
                    </a:p>
                  </a:txBody>
                  <a:tcPr marL="68580" marR="68580" marT="0" marB="0" anchor="ctr">
                    <a:lnR w="12700" cap="flat" cmpd="sng" algn="ctr">
                      <a:solidFill>
                        <a:schemeClr val="accent6">
                          <a:lumMod val="60000"/>
                          <a:lumOff val="40000"/>
                        </a:schemeClr>
                      </a:solidFill>
                      <a:prstDash val="solid"/>
                      <a:round/>
                      <a:headEnd type="none" w="med" len="med"/>
                      <a:tailEnd type="none" w="med" len="med"/>
                    </a:lnR>
                  </a:tcPr>
                </a:tc>
                <a:extLst>
                  <a:ext uri="{0D108BD9-81ED-4DB2-BD59-A6C34878D82A}">
                    <a16:rowId xmlns:a16="http://schemas.microsoft.com/office/drawing/2014/main" val="702081927"/>
                  </a:ext>
                </a:extLst>
              </a:tr>
              <a:tr h="295508">
                <a:tc gridSpan="2">
                  <a:txBody>
                    <a:bodyPr/>
                    <a:lstStyle/>
                    <a:p>
                      <a:pPr indent="63500" algn="l" fontAlgn="auto" hangingPunct="1">
                        <a:lnSpc>
                          <a:spcPct val="100000"/>
                        </a:lnSpc>
                      </a:pPr>
                      <a:r>
                        <a:rPr lang="ja-JP" sz="900" dirty="0">
                          <a:effectLst/>
                        </a:rPr>
                        <a:t>先進医療</a:t>
                      </a:r>
                      <a:endParaRPr lang="ja-JP" sz="1100" dirty="0">
                        <a:solidFill>
                          <a:srgbClr val="000000"/>
                        </a:solidFill>
                        <a:effectLst/>
                        <a:latin typeface="Times New Roman" panose="02020603050405020304" pitchFamily="18" charset="0"/>
                        <a:ea typeface="ＭＳ 明朝" panose="02020609040205080304" pitchFamily="17" charset="-128"/>
                        <a:cs typeface="ＭＳ 明朝" panose="02020609040205080304" pitchFamily="17" charset="-128"/>
                      </a:endParaRPr>
                    </a:p>
                  </a:txBody>
                  <a:tcPr marL="9525" marR="9525" marT="9525" marB="9525" anchor="ctr">
                    <a:lnL w="12700" cap="flat" cmpd="sng" algn="ctr">
                      <a:solidFill>
                        <a:schemeClr val="accent6">
                          <a:lumMod val="60000"/>
                          <a:lumOff val="40000"/>
                        </a:schemeClr>
                      </a:solidFill>
                      <a:prstDash val="solid"/>
                      <a:round/>
                      <a:headEnd type="none" w="med" len="med"/>
                      <a:tailEnd type="none" w="med" len="med"/>
                    </a:lnL>
                    <a:lnB w="12700" cap="flat" cmpd="sng" algn="ctr">
                      <a:solidFill>
                        <a:schemeClr val="accent6">
                          <a:lumMod val="60000"/>
                          <a:lumOff val="40000"/>
                        </a:schemeClr>
                      </a:solidFill>
                      <a:prstDash val="solid"/>
                      <a:round/>
                      <a:headEnd type="none" w="med" len="med"/>
                      <a:tailEnd type="none" w="med" len="med"/>
                    </a:lnB>
                  </a:tcPr>
                </a:tc>
                <a:tc hMerge="1">
                  <a:txBody>
                    <a:bodyPr/>
                    <a:lstStyle/>
                    <a:p>
                      <a:endParaRPr kumimoji="1" lang="ja-JP" altLang="en-US"/>
                    </a:p>
                  </a:txBody>
                  <a:tcPr/>
                </a:tc>
                <a:tc>
                  <a:txBody>
                    <a:bodyPr/>
                    <a:lstStyle/>
                    <a:p>
                      <a:pPr algn="l" fontAlgn="auto" hangingPunct="1">
                        <a:lnSpc>
                          <a:spcPct val="100000"/>
                        </a:lnSpc>
                      </a:pPr>
                      <a:r>
                        <a:rPr lang="en-US" sz="900" dirty="0">
                          <a:effectLst/>
                        </a:rPr>
                        <a:t> </a:t>
                      </a:r>
                      <a:r>
                        <a:rPr lang="ja-JP" altLang="en-US" sz="900" dirty="0">
                          <a:effectLst/>
                        </a:rPr>
                        <a:t>  </a:t>
                      </a:r>
                      <a:r>
                        <a:rPr lang="ja-JP" sz="900" dirty="0">
                          <a:effectLst/>
                        </a:rPr>
                        <a:t>上記、保険適用となる不妊治療と合わせて行った先進医療</a:t>
                      </a:r>
                      <a:endParaRPr lang="ja-JP" sz="1100" dirty="0">
                        <a:solidFill>
                          <a:srgbClr val="000000"/>
                        </a:solidFill>
                        <a:effectLst/>
                        <a:latin typeface="Times New Roman" panose="02020603050405020304" pitchFamily="18" charset="0"/>
                        <a:ea typeface="ＭＳ 明朝" panose="02020609040205080304" pitchFamily="17" charset="-128"/>
                        <a:cs typeface="ＭＳ 明朝" panose="02020609040205080304" pitchFamily="17" charset="-128"/>
                      </a:endParaRPr>
                    </a:p>
                  </a:txBody>
                  <a:tcPr marL="9525" marR="9525" marT="9525" marB="9525" anchor="ctr">
                    <a:lnB w="12700" cap="flat" cmpd="sng" algn="ctr">
                      <a:solidFill>
                        <a:schemeClr val="accent6">
                          <a:lumMod val="60000"/>
                          <a:lumOff val="40000"/>
                        </a:schemeClr>
                      </a:solidFill>
                      <a:prstDash val="solid"/>
                      <a:round/>
                      <a:headEnd type="none" w="med" len="med"/>
                      <a:tailEnd type="none" w="med" len="med"/>
                    </a:lnB>
                  </a:tcPr>
                </a:tc>
                <a:tc>
                  <a:txBody>
                    <a:bodyPr/>
                    <a:lstStyle/>
                    <a:p>
                      <a:pPr indent="63500" algn="l" fontAlgn="auto" hangingPunct="1">
                        <a:lnSpc>
                          <a:spcPct val="100000"/>
                        </a:lnSpc>
                      </a:pPr>
                      <a:r>
                        <a:rPr lang="ja-JP" sz="900" dirty="0">
                          <a:effectLst/>
                        </a:rPr>
                        <a:t>保険適用外</a:t>
                      </a:r>
                      <a:endParaRPr lang="ja-JP" sz="1100" dirty="0">
                        <a:solidFill>
                          <a:srgbClr val="000000"/>
                        </a:solidFill>
                        <a:effectLst/>
                        <a:latin typeface="Times New Roman" panose="02020603050405020304" pitchFamily="18" charset="0"/>
                        <a:ea typeface="ＭＳ 明朝" panose="02020609040205080304" pitchFamily="17" charset="-128"/>
                        <a:cs typeface="ＭＳ 明朝" panose="02020609040205080304" pitchFamily="17" charset="-128"/>
                      </a:endParaRPr>
                    </a:p>
                  </a:txBody>
                  <a:tcPr marL="9525" marR="9525" marT="9525" marB="9525" anchor="ctr">
                    <a:lnB w="12700" cap="flat" cmpd="sng" algn="ctr">
                      <a:solidFill>
                        <a:schemeClr val="accent6">
                          <a:lumMod val="60000"/>
                          <a:lumOff val="40000"/>
                        </a:schemeClr>
                      </a:solidFill>
                      <a:prstDash val="solid"/>
                      <a:round/>
                      <a:headEnd type="none" w="med" len="med"/>
                      <a:tailEnd type="none" w="med" len="med"/>
                    </a:lnB>
                  </a:tcPr>
                </a:tc>
                <a:tc>
                  <a:txBody>
                    <a:bodyPr/>
                    <a:lstStyle/>
                    <a:p>
                      <a:pPr algn="r" fontAlgn="auto" hangingPunct="1">
                        <a:lnSpc>
                          <a:spcPct val="100000"/>
                        </a:lnSpc>
                      </a:pPr>
                      <a:r>
                        <a:rPr lang="en-US" sz="1000" dirty="0">
                          <a:effectLst/>
                        </a:rPr>
                        <a:t>100,000</a:t>
                      </a:r>
                      <a:r>
                        <a:rPr lang="ja-JP" sz="1000" dirty="0">
                          <a:effectLst/>
                        </a:rPr>
                        <a:t>円</a:t>
                      </a:r>
                      <a:endParaRPr lang="ja-JP" sz="1200" dirty="0">
                        <a:solidFill>
                          <a:srgbClr val="000000"/>
                        </a:solidFill>
                        <a:effectLst/>
                        <a:latin typeface="Times New Roman" panose="02020603050405020304" pitchFamily="18" charset="0"/>
                        <a:ea typeface="ＭＳ 明朝" panose="02020609040205080304" pitchFamily="17" charset="-128"/>
                        <a:cs typeface="ＭＳ 明朝" panose="02020609040205080304" pitchFamily="17" charset="-128"/>
                      </a:endParaRPr>
                    </a:p>
                  </a:txBody>
                  <a:tcPr marL="68580" marR="68580" marT="0" marB="0" anchor="ctr">
                    <a:lnR w="12700" cap="flat" cmpd="sng" algn="ctr">
                      <a:solidFill>
                        <a:schemeClr val="accent6">
                          <a:lumMod val="60000"/>
                          <a:lumOff val="40000"/>
                        </a:schemeClr>
                      </a:solidFill>
                      <a:prstDash val="solid"/>
                      <a:round/>
                      <a:headEnd type="none" w="med" len="med"/>
                      <a:tailEnd type="none" w="med" len="med"/>
                    </a:lnR>
                    <a:lnB w="12700" cap="flat" cmpd="sng" algn="ctr">
                      <a:solidFill>
                        <a:schemeClr val="accent6">
                          <a:lumMod val="60000"/>
                          <a:lumOff val="40000"/>
                        </a:schemeClr>
                      </a:solidFill>
                      <a:prstDash val="solid"/>
                      <a:round/>
                      <a:headEnd type="none" w="med" len="med"/>
                      <a:tailEnd type="none" w="med" len="med"/>
                    </a:lnB>
                  </a:tcPr>
                </a:tc>
                <a:extLst>
                  <a:ext uri="{0D108BD9-81ED-4DB2-BD59-A6C34878D82A}">
                    <a16:rowId xmlns:a16="http://schemas.microsoft.com/office/drawing/2014/main" val="2122619314"/>
                  </a:ext>
                </a:extLst>
              </a:tr>
            </a:tbl>
          </a:graphicData>
        </a:graphic>
      </p:graphicFrame>
      <p:sp>
        <p:nvSpPr>
          <p:cNvPr id="48" name="テキスト ボックス 47">
            <a:extLst>
              <a:ext uri="{FF2B5EF4-FFF2-40B4-BE49-F238E27FC236}">
                <a16:creationId xmlns:a16="http://schemas.microsoft.com/office/drawing/2014/main" id="{DC3DEE1F-0FAB-47B1-995B-A454308F3706}"/>
              </a:ext>
            </a:extLst>
          </p:cNvPr>
          <p:cNvSpPr txBox="1"/>
          <p:nvPr/>
        </p:nvSpPr>
        <p:spPr>
          <a:xfrm>
            <a:off x="5663405" y="9631484"/>
            <a:ext cx="1387635" cy="253916"/>
          </a:xfrm>
          <a:prstGeom prst="rect">
            <a:avLst/>
          </a:prstGeom>
          <a:noFill/>
        </p:spPr>
        <p:txBody>
          <a:bodyPr wrap="square" rtlCol="0">
            <a:spAutoFit/>
          </a:bodyPr>
          <a:lstStyle/>
          <a:p>
            <a:r>
              <a:rPr kumimoji="1" lang="ja-JP" altLang="en-US" sz="1050" b="1" u="sng" dirty="0">
                <a:latin typeface="Meiryo UI" panose="020B0604030504040204" pitchFamily="50" charset="-128"/>
                <a:ea typeface="Meiryo UI" panose="020B0604030504040204" pitchFamily="50" charset="-128"/>
              </a:rPr>
              <a:t>次ページに続きます</a:t>
            </a:r>
          </a:p>
        </p:txBody>
      </p:sp>
      <p:sp>
        <p:nvSpPr>
          <p:cNvPr id="49" name="テキスト ボックス 48">
            <a:extLst>
              <a:ext uri="{FF2B5EF4-FFF2-40B4-BE49-F238E27FC236}">
                <a16:creationId xmlns:a16="http://schemas.microsoft.com/office/drawing/2014/main" id="{B117BCEE-E1E0-0410-D42E-10A7892CCC43}"/>
              </a:ext>
            </a:extLst>
          </p:cNvPr>
          <p:cNvSpPr txBox="1"/>
          <p:nvPr/>
        </p:nvSpPr>
        <p:spPr>
          <a:xfrm>
            <a:off x="3287211" y="9615751"/>
            <a:ext cx="873196" cy="253916"/>
          </a:xfrm>
          <a:prstGeom prst="rect">
            <a:avLst/>
          </a:prstGeom>
          <a:noFill/>
        </p:spPr>
        <p:txBody>
          <a:bodyPr wrap="square" rtlCol="0">
            <a:spAutoFit/>
          </a:bodyPr>
          <a:lstStyle/>
          <a:p>
            <a:r>
              <a:rPr kumimoji="1" lang="en-US" altLang="ja-JP" sz="1050" b="1" dirty="0">
                <a:latin typeface="Meiryo UI" panose="020B0604030504040204" pitchFamily="50" charset="-128"/>
                <a:ea typeface="Meiryo UI" panose="020B0604030504040204" pitchFamily="50" charset="-128"/>
              </a:rPr>
              <a:t>1</a:t>
            </a:r>
            <a:endParaRPr kumimoji="1" lang="ja-JP" altLang="en-US" sz="1050" b="1" dirty="0">
              <a:latin typeface="Meiryo UI" panose="020B0604030504040204" pitchFamily="50" charset="-128"/>
              <a:ea typeface="Meiryo UI" panose="020B0604030504040204" pitchFamily="50" charset="-128"/>
            </a:endParaRPr>
          </a:p>
        </p:txBody>
      </p:sp>
      <p:pic>
        <p:nvPicPr>
          <p:cNvPr id="52" name="図 51">
            <a:extLst>
              <a:ext uri="{FF2B5EF4-FFF2-40B4-BE49-F238E27FC236}">
                <a16:creationId xmlns:a16="http://schemas.microsoft.com/office/drawing/2014/main" id="{26698F77-894B-2B69-A9E7-48317BC42C85}"/>
              </a:ext>
            </a:extLst>
          </p:cNvPr>
          <p:cNvPicPr>
            <a:picLocks noChangeAspect="1"/>
          </p:cNvPicPr>
          <p:nvPr/>
        </p:nvPicPr>
        <p:blipFill>
          <a:blip r:embed="rId2"/>
          <a:stretch>
            <a:fillRect/>
          </a:stretch>
        </p:blipFill>
        <p:spPr>
          <a:xfrm>
            <a:off x="4872544" y="1600280"/>
            <a:ext cx="1758788" cy="272928"/>
          </a:xfrm>
          <a:prstGeom prst="rect">
            <a:avLst/>
          </a:prstGeom>
        </p:spPr>
      </p:pic>
      <p:sp>
        <p:nvSpPr>
          <p:cNvPr id="53" name="テキスト ボックス 52">
            <a:extLst>
              <a:ext uri="{FF2B5EF4-FFF2-40B4-BE49-F238E27FC236}">
                <a16:creationId xmlns:a16="http://schemas.microsoft.com/office/drawing/2014/main" id="{B1184040-43BA-41F4-C6F8-4FC33DCDC022}"/>
              </a:ext>
            </a:extLst>
          </p:cNvPr>
          <p:cNvSpPr txBox="1"/>
          <p:nvPr/>
        </p:nvSpPr>
        <p:spPr>
          <a:xfrm>
            <a:off x="4888742" y="1649987"/>
            <a:ext cx="1876567" cy="230832"/>
          </a:xfrm>
          <a:prstGeom prst="rect">
            <a:avLst/>
          </a:prstGeom>
          <a:noFill/>
        </p:spPr>
        <p:txBody>
          <a:bodyPr wrap="square" rtlCol="0">
            <a:spAutoFit/>
          </a:bodyPr>
          <a:lstStyle/>
          <a:p>
            <a:pPr algn="l"/>
            <a:r>
              <a:rPr lang="ja-JP" altLang="en-US" sz="900" dirty="0">
                <a:latin typeface="+mn-ea"/>
                <a:ea typeface="+mn-ea"/>
              </a:rPr>
              <a:t>宮崎県不妊治療費支援事業</a:t>
            </a:r>
          </a:p>
        </p:txBody>
      </p:sp>
      <p:sp>
        <p:nvSpPr>
          <p:cNvPr id="2" name="正方形/長方形 1">
            <a:extLst>
              <a:ext uri="{FF2B5EF4-FFF2-40B4-BE49-F238E27FC236}">
                <a16:creationId xmlns:a16="http://schemas.microsoft.com/office/drawing/2014/main" id="{662438FF-7D4C-7604-AB1B-B0A74FA1F817}"/>
              </a:ext>
            </a:extLst>
          </p:cNvPr>
          <p:cNvSpPr/>
          <p:nvPr/>
        </p:nvSpPr>
        <p:spPr>
          <a:xfrm>
            <a:off x="107963" y="8885422"/>
            <a:ext cx="6603671" cy="715309"/>
          </a:xfrm>
          <a:prstGeom prst="rect">
            <a:avLst/>
          </a:prstGeom>
        </p:spPr>
        <p:style>
          <a:lnRef idx="2">
            <a:schemeClr val="accent5"/>
          </a:lnRef>
          <a:fillRef idx="1">
            <a:schemeClr val="lt1"/>
          </a:fillRef>
          <a:effectRef idx="0">
            <a:schemeClr val="accent5"/>
          </a:effectRef>
          <a:fontRef idx="minor">
            <a:schemeClr val="dk1"/>
          </a:fontRef>
        </p:style>
        <p:txBody>
          <a:bodyPr rtlCol="0" anchor="b"/>
          <a:lstStyle/>
          <a:p>
            <a:endParaRPr lang="en-US" altLang="ja-JP" sz="1200" dirty="0">
              <a:solidFill>
                <a:srgbClr val="000000"/>
              </a:solidFill>
              <a:latin typeface="+mj-ea"/>
              <a:ea typeface="+mj-ea"/>
            </a:endParaRPr>
          </a:p>
          <a:p>
            <a:endParaRPr lang="en-US" altLang="ja-JP" sz="1200" dirty="0">
              <a:solidFill>
                <a:srgbClr val="000000"/>
              </a:solidFill>
              <a:latin typeface="+mj-ea"/>
              <a:ea typeface="+mj-ea"/>
            </a:endParaRPr>
          </a:p>
          <a:p>
            <a:r>
              <a:rPr lang="en-US" altLang="ja-JP" sz="1200" dirty="0">
                <a:solidFill>
                  <a:srgbClr val="000000"/>
                </a:solidFill>
                <a:latin typeface="+mj-ea"/>
                <a:ea typeface="+mj-ea"/>
              </a:rPr>
              <a:t>1</a:t>
            </a:r>
            <a:r>
              <a:rPr kumimoji="1" lang="ja-JP" altLang="en-US" sz="1200" dirty="0">
                <a:latin typeface="Meiryo UI" panose="020B0604030504040204" pitchFamily="50" charset="-128"/>
                <a:ea typeface="Meiryo UI" panose="020B0604030504040204" pitchFamily="50" charset="-128"/>
              </a:rPr>
              <a:t>回の治療が終了した日から起算して１年後の月末日までに、必要書類を申請窓口に来所または郵送で提出してください。（郵送の場合は消印日有効）</a:t>
            </a:r>
            <a:endParaRPr kumimoji="1" lang="en-US" altLang="ja-JP" sz="1200" dirty="0">
              <a:latin typeface="+mj-ea"/>
              <a:ea typeface="+mj-ea"/>
            </a:endParaRPr>
          </a:p>
        </p:txBody>
      </p:sp>
      <p:sp>
        <p:nvSpPr>
          <p:cNvPr id="8" name="タイトル 1">
            <a:extLst>
              <a:ext uri="{FF2B5EF4-FFF2-40B4-BE49-F238E27FC236}">
                <a16:creationId xmlns:a16="http://schemas.microsoft.com/office/drawing/2014/main" id="{E9564BA5-722A-34FA-48E3-C0953E92027F}"/>
              </a:ext>
            </a:extLst>
          </p:cNvPr>
          <p:cNvSpPr txBox="1">
            <a:spLocks/>
          </p:cNvSpPr>
          <p:nvPr/>
        </p:nvSpPr>
        <p:spPr>
          <a:xfrm>
            <a:off x="182522" y="8941069"/>
            <a:ext cx="1368000" cy="180000"/>
          </a:xfrm>
          <a:prstGeom prst="rect">
            <a:avLst/>
          </a:prstGeom>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nSpc>
                <a:spcPct val="100000"/>
              </a:lnSpc>
            </a:pPr>
            <a:r>
              <a:rPr lang="en-US" altLang="ja-JP" sz="1200" b="1" dirty="0">
                <a:solidFill>
                  <a:schemeClr val="bg1"/>
                </a:solidFill>
                <a:latin typeface="Meiryo UI" panose="020B0604030504040204" pitchFamily="50" charset="-128"/>
                <a:ea typeface="Meiryo UI" panose="020B0604030504040204" pitchFamily="50" charset="-128"/>
              </a:rPr>
              <a:t>4.</a:t>
            </a:r>
            <a:r>
              <a:rPr lang="ja-JP" altLang="en-US" sz="1200" b="1" dirty="0">
                <a:solidFill>
                  <a:schemeClr val="bg1"/>
                </a:solidFill>
                <a:latin typeface="Meiryo UI" panose="020B0604030504040204" pitchFamily="50" charset="-128"/>
                <a:ea typeface="Meiryo UI" panose="020B0604030504040204" pitchFamily="50" charset="-128"/>
              </a:rPr>
              <a:t>申請期限・方法</a:t>
            </a:r>
            <a:endParaRPr lang="en-US" altLang="ja-JP" sz="1200" b="1"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174881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正方形/長方形 41">
            <a:extLst>
              <a:ext uri="{FF2B5EF4-FFF2-40B4-BE49-F238E27FC236}">
                <a16:creationId xmlns:a16="http://schemas.microsoft.com/office/drawing/2014/main" id="{6780DBD9-EA95-AA2F-3879-2DBAD8CC306D}"/>
              </a:ext>
            </a:extLst>
          </p:cNvPr>
          <p:cNvSpPr/>
          <p:nvPr/>
        </p:nvSpPr>
        <p:spPr>
          <a:xfrm>
            <a:off x="107576" y="7524037"/>
            <a:ext cx="6603671" cy="1855834"/>
          </a:xfrm>
          <a:prstGeom prst="rect">
            <a:avLst/>
          </a:prstGeom>
        </p:spPr>
        <p:style>
          <a:lnRef idx="2">
            <a:schemeClr val="accent5"/>
          </a:lnRef>
          <a:fillRef idx="1">
            <a:schemeClr val="lt1"/>
          </a:fillRef>
          <a:effectRef idx="0">
            <a:schemeClr val="accent5"/>
          </a:effectRef>
          <a:fontRef idx="minor">
            <a:schemeClr val="dk1"/>
          </a:fontRef>
        </p:style>
        <p:txBody>
          <a:bodyPr rtlCol="0" anchor="b"/>
          <a:lstStyle/>
          <a:p>
            <a:endParaRPr lang="en-US" altLang="ja-JP" sz="1200" dirty="0">
              <a:solidFill>
                <a:srgbClr val="000000"/>
              </a:solidFill>
              <a:latin typeface="+mj-ea"/>
              <a:ea typeface="+mj-ea"/>
            </a:endParaRPr>
          </a:p>
        </p:txBody>
      </p:sp>
      <p:sp>
        <p:nvSpPr>
          <p:cNvPr id="31" name="正方形/長方形 30">
            <a:extLst>
              <a:ext uri="{FF2B5EF4-FFF2-40B4-BE49-F238E27FC236}">
                <a16:creationId xmlns:a16="http://schemas.microsoft.com/office/drawing/2014/main" id="{49D7ED56-9BC8-6008-8613-65AA466DD9A1}"/>
              </a:ext>
            </a:extLst>
          </p:cNvPr>
          <p:cNvSpPr/>
          <p:nvPr/>
        </p:nvSpPr>
        <p:spPr>
          <a:xfrm>
            <a:off x="107577" y="139760"/>
            <a:ext cx="6603671" cy="2840340"/>
          </a:xfrm>
          <a:prstGeom prst="rect">
            <a:avLst/>
          </a:prstGeom>
        </p:spPr>
        <p:style>
          <a:lnRef idx="2">
            <a:schemeClr val="accent5"/>
          </a:lnRef>
          <a:fillRef idx="1">
            <a:schemeClr val="lt1"/>
          </a:fillRef>
          <a:effectRef idx="0">
            <a:schemeClr val="accent5"/>
          </a:effectRef>
          <a:fontRef idx="minor">
            <a:schemeClr val="dk1"/>
          </a:fontRef>
        </p:style>
        <p:txBody>
          <a:bodyPr rtlCol="0" anchor="b"/>
          <a:lstStyle/>
          <a:p>
            <a:endParaRPr lang="en-US" altLang="ja-JP" sz="1200" dirty="0">
              <a:solidFill>
                <a:srgbClr val="000000"/>
              </a:solidFill>
              <a:latin typeface="+mj-ea"/>
              <a:ea typeface="+mj-ea"/>
            </a:endParaRPr>
          </a:p>
        </p:txBody>
      </p:sp>
      <p:sp>
        <p:nvSpPr>
          <p:cNvPr id="5" name="テキスト ボックス 4">
            <a:extLst>
              <a:ext uri="{FF2B5EF4-FFF2-40B4-BE49-F238E27FC236}">
                <a16:creationId xmlns:a16="http://schemas.microsoft.com/office/drawing/2014/main" id="{50EAC7BA-8F87-D8AD-9E00-2A35DF06DFF2}"/>
              </a:ext>
            </a:extLst>
          </p:cNvPr>
          <p:cNvSpPr txBox="1"/>
          <p:nvPr/>
        </p:nvSpPr>
        <p:spPr>
          <a:xfrm>
            <a:off x="3409412" y="9631943"/>
            <a:ext cx="873196" cy="253916"/>
          </a:xfrm>
          <a:prstGeom prst="rect">
            <a:avLst/>
          </a:prstGeom>
          <a:noFill/>
        </p:spPr>
        <p:txBody>
          <a:bodyPr wrap="square" rtlCol="0">
            <a:spAutoFit/>
          </a:bodyPr>
          <a:lstStyle/>
          <a:p>
            <a:r>
              <a:rPr kumimoji="1" lang="en-US" altLang="ja-JP" sz="1050" b="1" dirty="0">
                <a:latin typeface="Meiryo UI" panose="020B0604030504040204" pitchFamily="50" charset="-128"/>
                <a:ea typeface="Meiryo UI" panose="020B0604030504040204" pitchFamily="50" charset="-128"/>
              </a:rPr>
              <a:t>2</a:t>
            </a:r>
            <a:endParaRPr kumimoji="1" lang="ja-JP" altLang="en-US" sz="1050" b="1" dirty="0">
              <a:latin typeface="Meiryo UI" panose="020B0604030504040204" pitchFamily="50" charset="-128"/>
              <a:ea typeface="Meiryo UI" panose="020B0604030504040204" pitchFamily="50" charset="-128"/>
            </a:endParaRPr>
          </a:p>
        </p:txBody>
      </p:sp>
      <p:graphicFrame>
        <p:nvGraphicFramePr>
          <p:cNvPr id="27" name="表 26">
            <a:extLst>
              <a:ext uri="{FF2B5EF4-FFF2-40B4-BE49-F238E27FC236}">
                <a16:creationId xmlns:a16="http://schemas.microsoft.com/office/drawing/2014/main" id="{45CA2EAC-E625-9E74-E42A-FD77A19B9FAE}"/>
              </a:ext>
            </a:extLst>
          </p:cNvPr>
          <p:cNvGraphicFramePr>
            <a:graphicFrameLocks noGrp="1"/>
          </p:cNvGraphicFramePr>
          <p:nvPr>
            <p:extLst>
              <p:ext uri="{D42A27DB-BD31-4B8C-83A1-F6EECF244321}">
                <p14:modId xmlns:p14="http://schemas.microsoft.com/office/powerpoint/2010/main" val="743702535"/>
              </p:ext>
            </p:extLst>
          </p:nvPr>
        </p:nvGraphicFramePr>
        <p:xfrm>
          <a:off x="193773" y="428618"/>
          <a:ext cx="6472142" cy="2448003"/>
        </p:xfrm>
        <a:graphic>
          <a:graphicData uri="http://schemas.openxmlformats.org/drawingml/2006/table">
            <a:tbl>
              <a:tblPr>
                <a:tableStyleId>{5C22544A-7EE6-4342-B048-85BDC9FD1C3A}</a:tableStyleId>
              </a:tblPr>
              <a:tblGrid>
                <a:gridCol w="1127981">
                  <a:extLst>
                    <a:ext uri="{9D8B030D-6E8A-4147-A177-3AD203B41FA5}">
                      <a16:colId xmlns:a16="http://schemas.microsoft.com/office/drawing/2014/main" val="344911981"/>
                    </a:ext>
                  </a:extLst>
                </a:gridCol>
                <a:gridCol w="1615726">
                  <a:extLst>
                    <a:ext uri="{9D8B030D-6E8A-4147-A177-3AD203B41FA5}">
                      <a16:colId xmlns:a16="http://schemas.microsoft.com/office/drawing/2014/main" val="2986446123"/>
                    </a:ext>
                  </a:extLst>
                </a:gridCol>
                <a:gridCol w="2575258">
                  <a:extLst>
                    <a:ext uri="{9D8B030D-6E8A-4147-A177-3AD203B41FA5}">
                      <a16:colId xmlns:a16="http://schemas.microsoft.com/office/drawing/2014/main" val="2691925876"/>
                    </a:ext>
                  </a:extLst>
                </a:gridCol>
                <a:gridCol w="1153177">
                  <a:extLst>
                    <a:ext uri="{9D8B030D-6E8A-4147-A177-3AD203B41FA5}">
                      <a16:colId xmlns:a16="http://schemas.microsoft.com/office/drawing/2014/main" val="1129815488"/>
                    </a:ext>
                  </a:extLst>
                </a:gridCol>
              </a:tblGrid>
              <a:tr h="157667">
                <a:tc>
                  <a:txBody>
                    <a:bodyPr/>
                    <a:lstStyle/>
                    <a:p>
                      <a:pPr algn="ctr" eaLnBrk="0" fontAlgn="base" hangingPunct="0">
                        <a:lnSpc>
                          <a:spcPts val="1420"/>
                        </a:lnSpc>
                      </a:pPr>
                      <a:r>
                        <a:rPr lang="ja-JP" sz="900" b="0" kern="0" dirty="0">
                          <a:effectLst/>
                          <a:latin typeface="BIZ UDPゴシック" panose="020B0400000000000000" pitchFamily="50" charset="-128"/>
                          <a:ea typeface="BIZ UDPゴシック" panose="020B0400000000000000" pitchFamily="50" charset="-128"/>
                        </a:rPr>
                        <a:t>保健所名</a:t>
                      </a:r>
                      <a:endParaRPr lang="ja-JP" sz="9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7689" marR="1768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eaLnBrk="0" fontAlgn="base" hangingPunct="0">
                        <a:lnSpc>
                          <a:spcPts val="1420"/>
                        </a:lnSpc>
                      </a:pPr>
                      <a:r>
                        <a:rPr lang="ja-JP" altLang="en-US" sz="9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管轄市町村</a:t>
                      </a:r>
                      <a:endParaRPr lang="ja-JP" sz="9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7689" marR="1768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eaLnBrk="0" fontAlgn="base" latinLnBrk="1" hangingPunct="0">
                        <a:lnSpc>
                          <a:spcPts val="1420"/>
                        </a:lnSpc>
                      </a:pPr>
                      <a:r>
                        <a:rPr lang="ja-JP" sz="900" b="0" kern="0" dirty="0">
                          <a:effectLst/>
                          <a:latin typeface="BIZ UDPゴシック" panose="020B0400000000000000" pitchFamily="50" charset="-128"/>
                          <a:ea typeface="BIZ UDPゴシック" panose="020B0400000000000000" pitchFamily="50" charset="-128"/>
                        </a:rPr>
                        <a:t>所　在　地</a:t>
                      </a:r>
                      <a:endParaRPr lang="ja-JP" sz="9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7689" marR="1768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eaLnBrk="0" fontAlgn="base" latinLnBrk="1" hangingPunct="0">
                        <a:lnSpc>
                          <a:spcPts val="1420"/>
                        </a:lnSpc>
                      </a:pPr>
                      <a:r>
                        <a:rPr lang="en-US" sz="900" b="0" kern="0" dirty="0">
                          <a:effectLst/>
                          <a:latin typeface="BIZ UDPゴシック" panose="020B0400000000000000" pitchFamily="50" charset="-128"/>
                          <a:ea typeface="BIZ UDPゴシック" panose="020B0400000000000000" pitchFamily="50" charset="-128"/>
                        </a:rPr>
                        <a:t>TEL</a:t>
                      </a:r>
                      <a:endParaRPr lang="ja-JP" sz="9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7689" marR="1768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72001870"/>
                  </a:ext>
                </a:extLst>
              </a:tr>
              <a:tr h="250058">
                <a:tc>
                  <a:txBody>
                    <a:bodyPr/>
                    <a:lstStyle/>
                    <a:p>
                      <a:pPr algn="ctr" eaLnBrk="0" fontAlgn="base" latinLnBrk="1" hangingPunct="0">
                        <a:lnSpc>
                          <a:spcPts val="1420"/>
                        </a:lnSpc>
                      </a:pPr>
                      <a:r>
                        <a:rPr lang="ja-JP" sz="1000" b="1" kern="0" dirty="0">
                          <a:effectLst/>
                          <a:latin typeface="BIZ UDPゴシック" panose="020B0400000000000000" pitchFamily="50" charset="-128"/>
                          <a:ea typeface="BIZ UDPゴシック" panose="020B0400000000000000" pitchFamily="50" charset="-128"/>
                        </a:rPr>
                        <a:t>中央保健所　</a:t>
                      </a:r>
                      <a:endParaRPr lang="ja-JP" sz="1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1429" marR="1768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l" eaLnBrk="0" fontAlgn="base" latinLnBrk="1" hangingPunct="0">
                        <a:lnSpc>
                          <a:spcPts val="1100"/>
                        </a:lnSpc>
                      </a:pPr>
                      <a:r>
                        <a:rPr lang="ja-JP" altLang="en-US" sz="8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国富町・綾町</a:t>
                      </a:r>
                      <a:endParaRPr lang="ja-JP" sz="8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72000" marR="3600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l" eaLnBrk="0" fontAlgn="base" latinLnBrk="1" hangingPunct="0">
                        <a:lnSpc>
                          <a:spcPts val="1420"/>
                        </a:lnSpc>
                      </a:pPr>
                      <a:r>
                        <a:rPr lang="ja-JP" sz="800" b="0" kern="0" dirty="0">
                          <a:effectLst/>
                          <a:latin typeface="BIZ UDPゴシック" panose="020B0400000000000000" pitchFamily="50" charset="-128"/>
                          <a:ea typeface="BIZ UDPゴシック" panose="020B0400000000000000" pitchFamily="50" charset="-128"/>
                        </a:rPr>
                        <a:t>〒</a:t>
                      </a:r>
                      <a:r>
                        <a:rPr lang="en-US" sz="800" b="0" kern="0" dirty="0">
                          <a:effectLst/>
                          <a:latin typeface="BIZ UDPゴシック" panose="020B0400000000000000" pitchFamily="50" charset="-128"/>
                          <a:ea typeface="BIZ UDPゴシック" panose="020B0400000000000000" pitchFamily="50" charset="-128"/>
                        </a:rPr>
                        <a:t>880-0032</a:t>
                      </a:r>
                      <a:r>
                        <a:rPr lang="ja-JP" altLang="en-US" sz="800" b="0" kern="0" dirty="0">
                          <a:effectLst/>
                          <a:latin typeface="BIZ UDPゴシック" panose="020B0400000000000000" pitchFamily="50" charset="-128"/>
                          <a:ea typeface="BIZ UDPゴシック" panose="020B0400000000000000" pitchFamily="50" charset="-128"/>
                        </a:rPr>
                        <a:t>　</a:t>
                      </a:r>
                      <a:r>
                        <a:rPr lang="ja-JP" sz="800" b="0" kern="0" dirty="0">
                          <a:effectLst/>
                          <a:latin typeface="BIZ UDPゴシック" panose="020B0400000000000000" pitchFamily="50" charset="-128"/>
                          <a:ea typeface="BIZ UDPゴシック" panose="020B0400000000000000" pitchFamily="50" charset="-128"/>
                        </a:rPr>
                        <a:t>宮崎市霧島</a:t>
                      </a:r>
                      <a:r>
                        <a:rPr lang="en-US" sz="800" b="0" kern="0" dirty="0">
                          <a:effectLst/>
                          <a:latin typeface="BIZ UDPゴシック" panose="020B0400000000000000" pitchFamily="50" charset="-128"/>
                          <a:ea typeface="BIZ UDPゴシック" panose="020B0400000000000000" pitchFamily="50" charset="-128"/>
                        </a:rPr>
                        <a:t>1-1-2</a:t>
                      </a:r>
                      <a:endParaRPr lang="ja-JP" sz="8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1429" marR="17689"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eaLnBrk="0" fontAlgn="base" latinLnBrk="1" hangingPunct="0">
                        <a:lnSpc>
                          <a:spcPts val="1420"/>
                        </a:lnSpc>
                      </a:pPr>
                      <a:r>
                        <a:rPr lang="en-US" sz="800" b="0" kern="0" dirty="0">
                          <a:effectLst/>
                          <a:latin typeface="BIZ UDPゴシック" panose="020B0400000000000000" pitchFamily="50" charset="-128"/>
                          <a:ea typeface="BIZ UDPゴシック" panose="020B0400000000000000" pitchFamily="50" charset="-128"/>
                        </a:rPr>
                        <a:t>0985-28-2111</a:t>
                      </a:r>
                      <a:endParaRPr lang="ja-JP" sz="8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7689" marR="1768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89849216"/>
                  </a:ext>
                </a:extLst>
              </a:tr>
              <a:tr h="250058">
                <a:tc>
                  <a:txBody>
                    <a:bodyPr/>
                    <a:lstStyle/>
                    <a:p>
                      <a:pPr algn="ctr" eaLnBrk="0" fontAlgn="base" latinLnBrk="1" hangingPunct="0">
                        <a:lnSpc>
                          <a:spcPts val="1420"/>
                        </a:lnSpc>
                      </a:pPr>
                      <a:r>
                        <a:rPr lang="ja-JP" sz="1000" b="1" kern="0" dirty="0">
                          <a:effectLst/>
                          <a:latin typeface="BIZ UDPゴシック" panose="020B0400000000000000" pitchFamily="50" charset="-128"/>
                          <a:ea typeface="BIZ UDPゴシック" panose="020B0400000000000000" pitchFamily="50" charset="-128"/>
                        </a:rPr>
                        <a:t>日南保健所</a:t>
                      </a:r>
                      <a:endParaRPr lang="ja-JP" sz="1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1429" marR="1768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l" eaLnBrk="0" fontAlgn="base" latinLnBrk="1" hangingPunct="0">
                        <a:lnSpc>
                          <a:spcPts val="1100"/>
                        </a:lnSpc>
                      </a:pPr>
                      <a:r>
                        <a:rPr lang="ja-JP" altLang="en-US" sz="8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日南市・串間市</a:t>
                      </a:r>
                      <a:endParaRPr lang="ja-JP" sz="8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72000" marR="3600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l" eaLnBrk="0" fontAlgn="base" latinLnBrk="1" hangingPunct="0">
                        <a:lnSpc>
                          <a:spcPts val="1420"/>
                        </a:lnSpc>
                      </a:pPr>
                      <a:r>
                        <a:rPr lang="ja-JP" sz="800" b="0" kern="0" dirty="0">
                          <a:effectLst/>
                          <a:latin typeface="BIZ UDPゴシック" panose="020B0400000000000000" pitchFamily="50" charset="-128"/>
                          <a:ea typeface="BIZ UDPゴシック" panose="020B0400000000000000" pitchFamily="50" charset="-128"/>
                        </a:rPr>
                        <a:t>〒</a:t>
                      </a:r>
                      <a:r>
                        <a:rPr lang="en-US" sz="800" b="0" kern="0" dirty="0">
                          <a:effectLst/>
                          <a:latin typeface="BIZ UDPゴシック" panose="020B0400000000000000" pitchFamily="50" charset="-128"/>
                          <a:ea typeface="BIZ UDPゴシック" panose="020B0400000000000000" pitchFamily="50" charset="-128"/>
                        </a:rPr>
                        <a:t>889-2536</a:t>
                      </a:r>
                      <a:r>
                        <a:rPr lang="ja-JP" altLang="en-US" sz="800" b="0" kern="0" dirty="0">
                          <a:effectLst/>
                          <a:latin typeface="BIZ UDPゴシック" panose="020B0400000000000000" pitchFamily="50" charset="-128"/>
                          <a:ea typeface="BIZ UDPゴシック" panose="020B0400000000000000" pitchFamily="50" charset="-128"/>
                        </a:rPr>
                        <a:t>　</a:t>
                      </a:r>
                      <a:r>
                        <a:rPr lang="ja-JP" sz="800" b="0" kern="0" dirty="0">
                          <a:effectLst/>
                          <a:latin typeface="BIZ UDPゴシック" panose="020B0400000000000000" pitchFamily="50" charset="-128"/>
                          <a:ea typeface="BIZ UDPゴシック" panose="020B0400000000000000" pitchFamily="50" charset="-128"/>
                        </a:rPr>
                        <a:t>日南市吾田西</a:t>
                      </a:r>
                      <a:r>
                        <a:rPr lang="en-US" sz="800" b="0" kern="0" dirty="0">
                          <a:effectLst/>
                          <a:latin typeface="BIZ UDPゴシック" panose="020B0400000000000000" pitchFamily="50" charset="-128"/>
                          <a:ea typeface="BIZ UDPゴシック" panose="020B0400000000000000" pitchFamily="50" charset="-128"/>
                        </a:rPr>
                        <a:t>1-5-10</a:t>
                      </a:r>
                      <a:endParaRPr lang="ja-JP" sz="8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1429" marR="17689"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eaLnBrk="0" fontAlgn="base" latinLnBrk="1" hangingPunct="0">
                        <a:lnSpc>
                          <a:spcPts val="1420"/>
                        </a:lnSpc>
                      </a:pPr>
                      <a:r>
                        <a:rPr lang="en-US" sz="800" b="0" kern="0" dirty="0">
                          <a:effectLst/>
                          <a:latin typeface="BIZ UDPゴシック" panose="020B0400000000000000" pitchFamily="50" charset="-128"/>
                          <a:ea typeface="BIZ UDPゴシック" panose="020B0400000000000000" pitchFamily="50" charset="-128"/>
                        </a:rPr>
                        <a:t>0987-23-3141</a:t>
                      </a:r>
                      <a:endParaRPr lang="ja-JP" sz="8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7689" marR="1768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09500111"/>
                  </a:ext>
                </a:extLst>
              </a:tr>
              <a:tr h="250058">
                <a:tc>
                  <a:txBody>
                    <a:bodyPr/>
                    <a:lstStyle/>
                    <a:p>
                      <a:pPr algn="ctr" eaLnBrk="0" fontAlgn="base" latinLnBrk="1" hangingPunct="0">
                        <a:lnSpc>
                          <a:spcPts val="1420"/>
                        </a:lnSpc>
                      </a:pPr>
                      <a:r>
                        <a:rPr lang="ja-JP" sz="1000" b="1" kern="0" dirty="0">
                          <a:effectLst/>
                          <a:latin typeface="BIZ UDPゴシック" panose="020B0400000000000000" pitchFamily="50" charset="-128"/>
                          <a:ea typeface="BIZ UDPゴシック" panose="020B0400000000000000" pitchFamily="50" charset="-128"/>
                        </a:rPr>
                        <a:t>都城保健所</a:t>
                      </a:r>
                      <a:endParaRPr lang="ja-JP" sz="1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1429" marR="1768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l" eaLnBrk="0" fontAlgn="base" latinLnBrk="1" hangingPunct="0">
                        <a:lnSpc>
                          <a:spcPts val="1100"/>
                        </a:lnSpc>
                      </a:pPr>
                      <a:r>
                        <a:rPr lang="ja-JP" altLang="en-US" sz="8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都城市・三股町</a:t>
                      </a:r>
                      <a:endParaRPr lang="ja-JP" sz="8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72000" marR="3600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l" eaLnBrk="0" fontAlgn="base" latinLnBrk="1" hangingPunct="0">
                        <a:lnSpc>
                          <a:spcPts val="1420"/>
                        </a:lnSpc>
                      </a:pPr>
                      <a:r>
                        <a:rPr lang="ja-JP" sz="800" b="0" kern="0" dirty="0">
                          <a:effectLst/>
                          <a:latin typeface="BIZ UDPゴシック" panose="020B0400000000000000" pitchFamily="50" charset="-128"/>
                          <a:ea typeface="BIZ UDPゴシック" panose="020B0400000000000000" pitchFamily="50" charset="-128"/>
                        </a:rPr>
                        <a:t>〒</a:t>
                      </a:r>
                      <a:r>
                        <a:rPr lang="en-US" sz="800" b="0" kern="0" dirty="0">
                          <a:effectLst/>
                          <a:latin typeface="BIZ UDPゴシック" panose="020B0400000000000000" pitchFamily="50" charset="-128"/>
                          <a:ea typeface="BIZ UDPゴシック" panose="020B0400000000000000" pitchFamily="50" charset="-128"/>
                        </a:rPr>
                        <a:t>885-0012</a:t>
                      </a:r>
                      <a:r>
                        <a:rPr lang="ja-JP" altLang="en-US" sz="800" b="0" kern="0" dirty="0">
                          <a:effectLst/>
                          <a:latin typeface="BIZ UDPゴシック" panose="020B0400000000000000" pitchFamily="50" charset="-128"/>
                          <a:ea typeface="BIZ UDPゴシック" panose="020B0400000000000000" pitchFamily="50" charset="-128"/>
                        </a:rPr>
                        <a:t>　</a:t>
                      </a:r>
                      <a:r>
                        <a:rPr lang="ja-JP" sz="800" b="0" kern="0" dirty="0">
                          <a:effectLst/>
                          <a:latin typeface="BIZ UDPゴシック" panose="020B0400000000000000" pitchFamily="50" charset="-128"/>
                          <a:ea typeface="BIZ UDPゴシック" panose="020B0400000000000000" pitchFamily="50" charset="-128"/>
                        </a:rPr>
                        <a:t>都城市上川東</a:t>
                      </a:r>
                      <a:r>
                        <a:rPr lang="en-US" sz="800" b="0" kern="0" dirty="0">
                          <a:effectLst/>
                          <a:latin typeface="BIZ UDPゴシック" panose="020B0400000000000000" pitchFamily="50" charset="-128"/>
                          <a:ea typeface="BIZ UDPゴシック" panose="020B0400000000000000" pitchFamily="50" charset="-128"/>
                        </a:rPr>
                        <a:t>3-14-3</a:t>
                      </a:r>
                      <a:endParaRPr lang="ja-JP" sz="8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1429" marR="17689"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eaLnBrk="0" fontAlgn="base" latinLnBrk="1" hangingPunct="0">
                        <a:lnSpc>
                          <a:spcPts val="1420"/>
                        </a:lnSpc>
                      </a:pPr>
                      <a:r>
                        <a:rPr lang="en-US" sz="800" b="0" kern="0" dirty="0">
                          <a:effectLst/>
                          <a:latin typeface="BIZ UDPゴシック" panose="020B0400000000000000" pitchFamily="50" charset="-128"/>
                          <a:ea typeface="BIZ UDPゴシック" panose="020B0400000000000000" pitchFamily="50" charset="-128"/>
                        </a:rPr>
                        <a:t>0986-23-4504</a:t>
                      </a:r>
                      <a:endParaRPr lang="ja-JP" sz="8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7689" marR="1768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41265061"/>
                  </a:ext>
                </a:extLst>
              </a:tr>
              <a:tr h="250058">
                <a:tc>
                  <a:txBody>
                    <a:bodyPr/>
                    <a:lstStyle/>
                    <a:p>
                      <a:pPr algn="ctr" eaLnBrk="0" fontAlgn="base" latinLnBrk="1" hangingPunct="0">
                        <a:lnSpc>
                          <a:spcPts val="1420"/>
                        </a:lnSpc>
                      </a:pPr>
                      <a:r>
                        <a:rPr lang="ja-JP" sz="1000" b="1" kern="0" dirty="0">
                          <a:effectLst/>
                          <a:latin typeface="BIZ UDPゴシック" panose="020B0400000000000000" pitchFamily="50" charset="-128"/>
                          <a:ea typeface="BIZ UDPゴシック" panose="020B0400000000000000" pitchFamily="50" charset="-128"/>
                        </a:rPr>
                        <a:t>小林保健所</a:t>
                      </a:r>
                      <a:endParaRPr lang="ja-JP" sz="1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1429" marR="1768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l" eaLnBrk="0" fontAlgn="base" latinLnBrk="1" hangingPunct="0">
                        <a:lnSpc>
                          <a:spcPts val="1100"/>
                        </a:lnSpc>
                      </a:pPr>
                      <a:r>
                        <a:rPr lang="ja-JP" altLang="en-US" sz="8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小林市・えびの市・高原町</a:t>
                      </a:r>
                      <a:endParaRPr lang="ja-JP" sz="8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72000" marR="3600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l" eaLnBrk="0" fontAlgn="base" latinLnBrk="1" hangingPunct="0">
                        <a:lnSpc>
                          <a:spcPts val="1420"/>
                        </a:lnSpc>
                      </a:pPr>
                      <a:r>
                        <a:rPr lang="ja-JP" sz="800" b="0" kern="0" dirty="0">
                          <a:effectLst/>
                          <a:latin typeface="BIZ UDPゴシック" panose="020B0400000000000000" pitchFamily="50" charset="-128"/>
                          <a:ea typeface="BIZ UDPゴシック" panose="020B0400000000000000" pitchFamily="50" charset="-128"/>
                        </a:rPr>
                        <a:t>〒</a:t>
                      </a:r>
                      <a:r>
                        <a:rPr lang="en-US" sz="800" b="0" kern="0" dirty="0">
                          <a:effectLst/>
                          <a:latin typeface="BIZ UDPゴシック" panose="020B0400000000000000" pitchFamily="50" charset="-128"/>
                          <a:ea typeface="BIZ UDPゴシック" panose="020B0400000000000000" pitchFamily="50" charset="-128"/>
                        </a:rPr>
                        <a:t>886-0003</a:t>
                      </a:r>
                      <a:r>
                        <a:rPr lang="ja-JP" altLang="en-US" sz="800" b="0" kern="0" dirty="0">
                          <a:effectLst/>
                          <a:latin typeface="BIZ UDPゴシック" panose="020B0400000000000000" pitchFamily="50" charset="-128"/>
                          <a:ea typeface="BIZ UDPゴシック" panose="020B0400000000000000" pitchFamily="50" charset="-128"/>
                        </a:rPr>
                        <a:t>　</a:t>
                      </a:r>
                      <a:r>
                        <a:rPr lang="ja-JP" sz="800" b="0" kern="0" dirty="0">
                          <a:effectLst/>
                          <a:latin typeface="BIZ UDPゴシック" panose="020B0400000000000000" pitchFamily="50" charset="-128"/>
                          <a:ea typeface="BIZ UDPゴシック" panose="020B0400000000000000" pitchFamily="50" charset="-128"/>
                        </a:rPr>
                        <a:t>小林市堤</a:t>
                      </a:r>
                      <a:r>
                        <a:rPr lang="en-US" sz="800" b="0" kern="0" dirty="0">
                          <a:effectLst/>
                          <a:latin typeface="BIZ UDPゴシック" panose="020B0400000000000000" pitchFamily="50" charset="-128"/>
                          <a:ea typeface="BIZ UDPゴシック" panose="020B0400000000000000" pitchFamily="50" charset="-128"/>
                        </a:rPr>
                        <a:t>3020-13</a:t>
                      </a:r>
                      <a:endParaRPr lang="ja-JP" sz="8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1429" marR="17689"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eaLnBrk="0" fontAlgn="base" latinLnBrk="1" hangingPunct="0">
                        <a:lnSpc>
                          <a:spcPts val="1420"/>
                        </a:lnSpc>
                      </a:pPr>
                      <a:r>
                        <a:rPr lang="en-US" sz="800" b="0" kern="0" dirty="0">
                          <a:effectLst/>
                          <a:latin typeface="BIZ UDPゴシック" panose="020B0400000000000000" pitchFamily="50" charset="-128"/>
                          <a:ea typeface="BIZ UDPゴシック" panose="020B0400000000000000" pitchFamily="50" charset="-128"/>
                        </a:rPr>
                        <a:t>0984-23-3118</a:t>
                      </a:r>
                      <a:endParaRPr lang="ja-JP" sz="8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7689" marR="1768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33008353"/>
                  </a:ext>
                </a:extLst>
              </a:tr>
              <a:tr h="269965">
                <a:tc>
                  <a:txBody>
                    <a:bodyPr/>
                    <a:lstStyle/>
                    <a:p>
                      <a:pPr algn="ctr" eaLnBrk="0" fontAlgn="base" latinLnBrk="1" hangingPunct="0">
                        <a:lnSpc>
                          <a:spcPts val="1420"/>
                        </a:lnSpc>
                      </a:pPr>
                      <a:r>
                        <a:rPr lang="ja-JP" sz="1000" b="1" kern="0" dirty="0">
                          <a:effectLst/>
                          <a:latin typeface="BIZ UDPゴシック" panose="020B0400000000000000" pitchFamily="50" charset="-128"/>
                          <a:ea typeface="BIZ UDPゴシック" panose="020B0400000000000000" pitchFamily="50" charset="-128"/>
                        </a:rPr>
                        <a:t>高鍋保健所</a:t>
                      </a:r>
                      <a:endParaRPr lang="ja-JP" sz="1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1429" marR="1768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l" eaLnBrk="0" fontAlgn="base" latinLnBrk="1" hangingPunct="0">
                        <a:lnSpc>
                          <a:spcPts val="1100"/>
                        </a:lnSpc>
                      </a:pPr>
                      <a:r>
                        <a:rPr lang="ja-JP" altLang="en-US" sz="8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西都市・高鍋町・新富町・西米良村・木城町・川南町・都農町</a:t>
                      </a:r>
                      <a:endParaRPr lang="ja-JP" sz="8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72000" marR="3600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l" eaLnBrk="0" fontAlgn="base" latinLnBrk="1" hangingPunct="0">
                        <a:lnSpc>
                          <a:spcPts val="1420"/>
                        </a:lnSpc>
                      </a:pPr>
                      <a:r>
                        <a:rPr lang="ja-JP" sz="800" b="0" kern="0" dirty="0">
                          <a:effectLst/>
                          <a:latin typeface="BIZ UDPゴシック" panose="020B0400000000000000" pitchFamily="50" charset="-128"/>
                          <a:ea typeface="BIZ UDPゴシック" panose="020B0400000000000000" pitchFamily="50" charset="-128"/>
                        </a:rPr>
                        <a:t>〒</a:t>
                      </a:r>
                      <a:r>
                        <a:rPr lang="en-US" sz="800" b="0" kern="0" dirty="0">
                          <a:effectLst/>
                          <a:latin typeface="BIZ UDPゴシック" panose="020B0400000000000000" pitchFamily="50" charset="-128"/>
                          <a:ea typeface="BIZ UDPゴシック" panose="020B0400000000000000" pitchFamily="50" charset="-128"/>
                        </a:rPr>
                        <a:t>884-0004</a:t>
                      </a:r>
                      <a:r>
                        <a:rPr lang="ja-JP" altLang="en-US" sz="800" b="0" kern="0" dirty="0">
                          <a:effectLst/>
                          <a:latin typeface="BIZ UDPゴシック" panose="020B0400000000000000" pitchFamily="50" charset="-128"/>
                          <a:ea typeface="BIZ UDPゴシック" panose="020B0400000000000000" pitchFamily="50" charset="-128"/>
                        </a:rPr>
                        <a:t>　</a:t>
                      </a:r>
                      <a:r>
                        <a:rPr lang="ja-JP" sz="800" b="0" kern="0" dirty="0">
                          <a:effectLst/>
                          <a:latin typeface="BIZ UDPゴシック" panose="020B0400000000000000" pitchFamily="50" charset="-128"/>
                          <a:ea typeface="BIZ UDPゴシック" panose="020B0400000000000000" pitchFamily="50" charset="-128"/>
                        </a:rPr>
                        <a:t>児湯郡高鍋町大字蚊口浦</a:t>
                      </a:r>
                      <a:r>
                        <a:rPr lang="en-US" sz="800" b="0" kern="0" dirty="0">
                          <a:effectLst/>
                          <a:latin typeface="BIZ UDPゴシック" panose="020B0400000000000000" pitchFamily="50" charset="-128"/>
                          <a:ea typeface="BIZ UDPゴシック" panose="020B0400000000000000" pitchFamily="50" charset="-128"/>
                        </a:rPr>
                        <a:t>5120-1</a:t>
                      </a:r>
                      <a:endParaRPr lang="ja-JP" sz="8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1429" marR="17689"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eaLnBrk="0" fontAlgn="base" latinLnBrk="1" hangingPunct="0">
                        <a:lnSpc>
                          <a:spcPts val="1420"/>
                        </a:lnSpc>
                      </a:pPr>
                      <a:r>
                        <a:rPr lang="en-US" sz="800" b="0" kern="0" dirty="0">
                          <a:effectLst/>
                          <a:latin typeface="BIZ UDPゴシック" panose="020B0400000000000000" pitchFamily="50" charset="-128"/>
                          <a:ea typeface="BIZ UDPゴシック" panose="020B0400000000000000" pitchFamily="50" charset="-128"/>
                        </a:rPr>
                        <a:t>0983-22-1330</a:t>
                      </a:r>
                      <a:endParaRPr lang="ja-JP" sz="8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7689" marR="1768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96200451"/>
                  </a:ext>
                </a:extLst>
              </a:tr>
              <a:tr h="269965">
                <a:tc>
                  <a:txBody>
                    <a:bodyPr/>
                    <a:lstStyle/>
                    <a:p>
                      <a:pPr algn="ctr" eaLnBrk="0" fontAlgn="base" latinLnBrk="1" hangingPunct="0">
                        <a:lnSpc>
                          <a:spcPts val="1420"/>
                        </a:lnSpc>
                      </a:pPr>
                      <a:r>
                        <a:rPr lang="ja-JP" sz="1000" b="1" kern="0" dirty="0">
                          <a:effectLst/>
                          <a:latin typeface="BIZ UDPゴシック" panose="020B0400000000000000" pitchFamily="50" charset="-128"/>
                          <a:ea typeface="BIZ UDPゴシック" panose="020B0400000000000000" pitchFamily="50" charset="-128"/>
                        </a:rPr>
                        <a:t>日向保健所</a:t>
                      </a:r>
                      <a:endParaRPr lang="ja-JP" sz="1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1429" marR="1768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l" eaLnBrk="0" fontAlgn="base" latinLnBrk="1" hangingPunct="0">
                        <a:lnSpc>
                          <a:spcPts val="1100"/>
                        </a:lnSpc>
                      </a:pPr>
                      <a:r>
                        <a:rPr lang="ja-JP" altLang="en-US" sz="8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日向市・門川町・諸塚村・椎葉村</a:t>
                      </a:r>
                      <a:endParaRPr lang="en-US" altLang="ja-JP" sz="8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l" eaLnBrk="0" fontAlgn="base" latinLnBrk="1" hangingPunct="0">
                        <a:lnSpc>
                          <a:spcPts val="1100"/>
                        </a:lnSpc>
                      </a:pPr>
                      <a:r>
                        <a:rPr lang="ja-JP" altLang="en-US" sz="8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・美郷町</a:t>
                      </a:r>
                      <a:endParaRPr lang="ja-JP" sz="8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72000" marR="3600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l" eaLnBrk="0" fontAlgn="base" latinLnBrk="1" hangingPunct="0">
                        <a:lnSpc>
                          <a:spcPts val="1420"/>
                        </a:lnSpc>
                      </a:pPr>
                      <a:r>
                        <a:rPr lang="ja-JP" sz="800" b="0" kern="0" dirty="0">
                          <a:effectLst/>
                          <a:latin typeface="BIZ UDPゴシック" panose="020B0400000000000000" pitchFamily="50" charset="-128"/>
                          <a:ea typeface="BIZ UDPゴシック" panose="020B0400000000000000" pitchFamily="50" charset="-128"/>
                        </a:rPr>
                        <a:t>〒</a:t>
                      </a:r>
                      <a:r>
                        <a:rPr lang="en-US" sz="800" b="0" kern="0" dirty="0">
                          <a:effectLst/>
                          <a:latin typeface="BIZ UDPゴシック" panose="020B0400000000000000" pitchFamily="50" charset="-128"/>
                          <a:ea typeface="BIZ UDPゴシック" panose="020B0400000000000000" pitchFamily="50" charset="-128"/>
                        </a:rPr>
                        <a:t>883-0041</a:t>
                      </a:r>
                      <a:r>
                        <a:rPr lang="ja-JP" altLang="en-US" sz="800" b="0" kern="0" dirty="0">
                          <a:effectLst/>
                          <a:latin typeface="BIZ UDPゴシック" panose="020B0400000000000000" pitchFamily="50" charset="-128"/>
                          <a:ea typeface="BIZ UDPゴシック" panose="020B0400000000000000" pitchFamily="50" charset="-128"/>
                        </a:rPr>
                        <a:t>　</a:t>
                      </a:r>
                      <a:r>
                        <a:rPr lang="ja-JP" sz="800" b="0" kern="0" dirty="0">
                          <a:effectLst/>
                          <a:latin typeface="BIZ UDPゴシック" panose="020B0400000000000000" pitchFamily="50" charset="-128"/>
                          <a:ea typeface="BIZ UDPゴシック" panose="020B0400000000000000" pitchFamily="50" charset="-128"/>
                        </a:rPr>
                        <a:t>日向市北町</a:t>
                      </a:r>
                      <a:r>
                        <a:rPr lang="en-US" sz="800" b="0" kern="0" dirty="0">
                          <a:effectLst/>
                          <a:latin typeface="BIZ UDPゴシック" panose="020B0400000000000000" pitchFamily="50" charset="-128"/>
                          <a:ea typeface="BIZ UDPゴシック" panose="020B0400000000000000" pitchFamily="50" charset="-128"/>
                        </a:rPr>
                        <a:t>2-16</a:t>
                      </a:r>
                      <a:endParaRPr lang="ja-JP" sz="8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1429" marR="17689"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eaLnBrk="0" fontAlgn="base" latinLnBrk="1" hangingPunct="0">
                        <a:lnSpc>
                          <a:spcPts val="1420"/>
                        </a:lnSpc>
                      </a:pPr>
                      <a:r>
                        <a:rPr lang="en-US" sz="800" b="0" kern="0" dirty="0">
                          <a:effectLst/>
                          <a:latin typeface="BIZ UDPゴシック" panose="020B0400000000000000" pitchFamily="50" charset="-128"/>
                          <a:ea typeface="BIZ UDPゴシック" panose="020B0400000000000000" pitchFamily="50" charset="-128"/>
                        </a:rPr>
                        <a:t>0982-52-5101</a:t>
                      </a:r>
                      <a:endParaRPr lang="ja-JP" sz="8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7689" marR="1768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1880496"/>
                  </a:ext>
                </a:extLst>
              </a:tr>
              <a:tr h="250058">
                <a:tc>
                  <a:txBody>
                    <a:bodyPr/>
                    <a:lstStyle/>
                    <a:p>
                      <a:pPr algn="ctr" eaLnBrk="0" fontAlgn="base" latinLnBrk="1" hangingPunct="0">
                        <a:lnSpc>
                          <a:spcPts val="1420"/>
                        </a:lnSpc>
                      </a:pPr>
                      <a:r>
                        <a:rPr lang="ja-JP" sz="1000" b="1" kern="0" dirty="0">
                          <a:effectLst/>
                          <a:latin typeface="BIZ UDPゴシック" panose="020B0400000000000000" pitchFamily="50" charset="-128"/>
                          <a:ea typeface="BIZ UDPゴシック" panose="020B0400000000000000" pitchFamily="50" charset="-128"/>
                        </a:rPr>
                        <a:t>延岡保健所</a:t>
                      </a:r>
                      <a:endParaRPr lang="ja-JP" sz="1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1429" marR="1768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l" eaLnBrk="0" fontAlgn="base" latinLnBrk="1" hangingPunct="0">
                        <a:lnSpc>
                          <a:spcPts val="1100"/>
                        </a:lnSpc>
                      </a:pPr>
                      <a:r>
                        <a:rPr lang="ja-JP" altLang="en-US" sz="8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延岡市</a:t>
                      </a:r>
                      <a:endParaRPr lang="ja-JP" sz="8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72000" marR="3600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l" eaLnBrk="0" fontAlgn="base" latinLnBrk="1" hangingPunct="0">
                        <a:lnSpc>
                          <a:spcPts val="1420"/>
                        </a:lnSpc>
                      </a:pPr>
                      <a:r>
                        <a:rPr lang="ja-JP" sz="800" b="0" kern="0" dirty="0">
                          <a:effectLst/>
                          <a:latin typeface="BIZ UDPゴシック" panose="020B0400000000000000" pitchFamily="50" charset="-128"/>
                          <a:ea typeface="BIZ UDPゴシック" panose="020B0400000000000000" pitchFamily="50" charset="-128"/>
                        </a:rPr>
                        <a:t>〒</a:t>
                      </a:r>
                      <a:r>
                        <a:rPr lang="en-US" sz="800" b="0" kern="0" dirty="0">
                          <a:effectLst/>
                          <a:latin typeface="BIZ UDPゴシック" panose="020B0400000000000000" pitchFamily="50" charset="-128"/>
                          <a:ea typeface="BIZ UDPゴシック" panose="020B0400000000000000" pitchFamily="50" charset="-128"/>
                        </a:rPr>
                        <a:t>882-0803</a:t>
                      </a:r>
                      <a:r>
                        <a:rPr lang="ja-JP" altLang="en-US" sz="800" b="0" kern="0" dirty="0">
                          <a:effectLst/>
                          <a:latin typeface="BIZ UDPゴシック" panose="020B0400000000000000" pitchFamily="50" charset="-128"/>
                          <a:ea typeface="BIZ UDPゴシック" panose="020B0400000000000000" pitchFamily="50" charset="-128"/>
                        </a:rPr>
                        <a:t>　</a:t>
                      </a:r>
                      <a:r>
                        <a:rPr lang="ja-JP" sz="800" b="0" kern="0" dirty="0">
                          <a:effectLst/>
                          <a:latin typeface="BIZ UDPゴシック" panose="020B0400000000000000" pitchFamily="50" charset="-128"/>
                          <a:ea typeface="BIZ UDPゴシック" panose="020B0400000000000000" pitchFamily="50" charset="-128"/>
                        </a:rPr>
                        <a:t>延岡市大貫町</a:t>
                      </a:r>
                      <a:r>
                        <a:rPr lang="en-US" sz="800" b="0" kern="0" dirty="0">
                          <a:effectLst/>
                          <a:latin typeface="BIZ UDPゴシック" panose="020B0400000000000000" pitchFamily="50" charset="-128"/>
                          <a:ea typeface="BIZ UDPゴシック" panose="020B0400000000000000" pitchFamily="50" charset="-128"/>
                        </a:rPr>
                        <a:t>1-2840</a:t>
                      </a:r>
                      <a:endParaRPr lang="ja-JP" sz="8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1429" marR="17689"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eaLnBrk="0" fontAlgn="base" latinLnBrk="1" hangingPunct="0">
                        <a:lnSpc>
                          <a:spcPts val="1420"/>
                        </a:lnSpc>
                      </a:pPr>
                      <a:r>
                        <a:rPr lang="en-US" sz="800" b="0" kern="0" dirty="0">
                          <a:effectLst/>
                          <a:latin typeface="BIZ UDPゴシック" panose="020B0400000000000000" pitchFamily="50" charset="-128"/>
                          <a:ea typeface="BIZ UDPゴシック" panose="020B0400000000000000" pitchFamily="50" charset="-128"/>
                        </a:rPr>
                        <a:t>0982-33-5373</a:t>
                      </a:r>
                      <a:endParaRPr lang="ja-JP" sz="8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7689" marR="1768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77635671"/>
                  </a:ext>
                </a:extLst>
              </a:tr>
              <a:tr h="250058">
                <a:tc>
                  <a:txBody>
                    <a:bodyPr/>
                    <a:lstStyle/>
                    <a:p>
                      <a:pPr algn="ctr" eaLnBrk="0" fontAlgn="base" latinLnBrk="1" hangingPunct="0">
                        <a:lnSpc>
                          <a:spcPts val="1420"/>
                        </a:lnSpc>
                      </a:pPr>
                      <a:r>
                        <a:rPr lang="ja-JP" sz="1000" b="1" kern="0" dirty="0">
                          <a:effectLst/>
                          <a:latin typeface="BIZ UDPゴシック" panose="020B0400000000000000" pitchFamily="50" charset="-128"/>
                          <a:ea typeface="BIZ UDPゴシック" panose="020B0400000000000000" pitchFamily="50" charset="-128"/>
                        </a:rPr>
                        <a:t>高千穂保健所</a:t>
                      </a:r>
                      <a:endParaRPr lang="ja-JP" sz="1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1429" marR="1768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l" eaLnBrk="0" fontAlgn="base" latinLnBrk="1" hangingPunct="0">
                        <a:lnSpc>
                          <a:spcPts val="1100"/>
                        </a:lnSpc>
                      </a:pPr>
                      <a:r>
                        <a:rPr lang="ja-JP" altLang="en-US" sz="8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高千穂町・日之影町・五ヶ瀬町</a:t>
                      </a:r>
                      <a:endParaRPr lang="ja-JP" sz="8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72000" marR="3600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l" eaLnBrk="0" fontAlgn="base" latinLnBrk="1" hangingPunct="0">
                        <a:lnSpc>
                          <a:spcPts val="1420"/>
                        </a:lnSpc>
                      </a:pPr>
                      <a:r>
                        <a:rPr lang="ja-JP" sz="800" b="0" kern="0" dirty="0">
                          <a:effectLst/>
                          <a:latin typeface="BIZ UDPゴシック" panose="020B0400000000000000" pitchFamily="50" charset="-128"/>
                          <a:ea typeface="BIZ UDPゴシック" panose="020B0400000000000000" pitchFamily="50" charset="-128"/>
                        </a:rPr>
                        <a:t>〒</a:t>
                      </a:r>
                      <a:r>
                        <a:rPr lang="en-US" sz="800" b="0" kern="0" dirty="0">
                          <a:effectLst/>
                          <a:latin typeface="BIZ UDPゴシック" panose="020B0400000000000000" pitchFamily="50" charset="-128"/>
                          <a:ea typeface="BIZ UDPゴシック" panose="020B0400000000000000" pitchFamily="50" charset="-128"/>
                        </a:rPr>
                        <a:t>882-1101</a:t>
                      </a:r>
                      <a:r>
                        <a:rPr lang="ja-JP" altLang="en-US" sz="800" b="0" kern="0" dirty="0">
                          <a:effectLst/>
                          <a:latin typeface="BIZ UDPゴシック" panose="020B0400000000000000" pitchFamily="50" charset="-128"/>
                          <a:ea typeface="BIZ UDPゴシック" panose="020B0400000000000000" pitchFamily="50" charset="-128"/>
                        </a:rPr>
                        <a:t>　</a:t>
                      </a:r>
                      <a:r>
                        <a:rPr lang="ja-JP" sz="800" b="0" kern="0" dirty="0">
                          <a:effectLst/>
                          <a:latin typeface="BIZ UDPゴシック" panose="020B0400000000000000" pitchFamily="50" charset="-128"/>
                          <a:ea typeface="BIZ UDPゴシック" panose="020B0400000000000000" pitchFamily="50" charset="-128"/>
                        </a:rPr>
                        <a:t>西臼杵郡高千穂町大字三田井</a:t>
                      </a:r>
                      <a:r>
                        <a:rPr lang="en-US" sz="800" b="0" kern="0" dirty="0">
                          <a:effectLst/>
                          <a:latin typeface="BIZ UDPゴシック" panose="020B0400000000000000" pitchFamily="50" charset="-128"/>
                          <a:ea typeface="BIZ UDPゴシック" panose="020B0400000000000000" pitchFamily="50" charset="-128"/>
                        </a:rPr>
                        <a:t>1086-1</a:t>
                      </a:r>
                      <a:endParaRPr lang="ja-JP" sz="8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1429" marR="17689"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eaLnBrk="0" fontAlgn="base" latinLnBrk="1" hangingPunct="0">
                        <a:lnSpc>
                          <a:spcPts val="1420"/>
                        </a:lnSpc>
                      </a:pPr>
                      <a:r>
                        <a:rPr lang="en-US" sz="800" b="0" kern="0" dirty="0">
                          <a:effectLst/>
                          <a:latin typeface="BIZ UDPゴシック" panose="020B0400000000000000" pitchFamily="50" charset="-128"/>
                          <a:ea typeface="BIZ UDPゴシック" panose="020B0400000000000000" pitchFamily="50" charset="-128"/>
                        </a:rPr>
                        <a:t>0982-72-2168</a:t>
                      </a:r>
                      <a:endParaRPr lang="ja-JP" sz="8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7689" marR="1768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11493983"/>
                  </a:ext>
                </a:extLst>
              </a:tr>
              <a:tr h="250058">
                <a:tc>
                  <a:txBody>
                    <a:bodyPr/>
                    <a:lstStyle/>
                    <a:p>
                      <a:pPr algn="ctr" eaLnBrk="0" fontAlgn="base" latinLnBrk="1" hangingPunct="0">
                        <a:lnSpc>
                          <a:spcPts val="1420"/>
                        </a:lnSpc>
                      </a:pPr>
                      <a:r>
                        <a:rPr lang="ja-JP" sz="1000" b="1" kern="0" dirty="0">
                          <a:effectLst/>
                          <a:latin typeface="BIZ UDPゴシック" panose="020B0400000000000000" pitchFamily="50" charset="-128"/>
                          <a:ea typeface="BIZ UDPゴシック" panose="020B0400000000000000" pitchFamily="50" charset="-128"/>
                        </a:rPr>
                        <a:t>宮崎市</a:t>
                      </a:r>
                      <a:r>
                        <a:rPr lang="ja-JP" altLang="en-US" sz="1000" b="1" kern="0" dirty="0">
                          <a:effectLst/>
                          <a:latin typeface="BIZ UDPゴシック" panose="020B0400000000000000" pitchFamily="50" charset="-128"/>
                          <a:ea typeface="BIZ UDPゴシック" panose="020B0400000000000000" pitchFamily="50" charset="-128"/>
                        </a:rPr>
                        <a:t>親子保健課</a:t>
                      </a:r>
                      <a:endParaRPr lang="ja-JP" sz="1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1429" marR="1768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l" eaLnBrk="0" fontAlgn="base" latinLnBrk="1" hangingPunct="0">
                        <a:lnSpc>
                          <a:spcPts val="1100"/>
                        </a:lnSpc>
                      </a:pPr>
                      <a:r>
                        <a:rPr lang="ja-JP" altLang="en-US" sz="8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宮崎市</a:t>
                      </a:r>
                      <a:endParaRPr lang="ja-JP" sz="8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72000" marR="3600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l" eaLnBrk="0" fontAlgn="base" latinLnBrk="1" hangingPunct="0">
                        <a:lnSpc>
                          <a:spcPts val="1420"/>
                        </a:lnSpc>
                      </a:pPr>
                      <a:r>
                        <a:rPr lang="ja-JP" sz="800" b="0" kern="0" dirty="0">
                          <a:effectLst/>
                          <a:latin typeface="BIZ UDPゴシック" panose="020B0400000000000000" pitchFamily="50" charset="-128"/>
                          <a:ea typeface="BIZ UDPゴシック" panose="020B0400000000000000" pitchFamily="50" charset="-128"/>
                        </a:rPr>
                        <a:t>〒</a:t>
                      </a:r>
                      <a:r>
                        <a:rPr lang="en-US" sz="800" b="0" kern="0" dirty="0">
                          <a:effectLst/>
                          <a:latin typeface="BIZ UDPゴシック" panose="020B0400000000000000" pitchFamily="50" charset="-128"/>
                          <a:ea typeface="BIZ UDPゴシック" panose="020B0400000000000000" pitchFamily="50" charset="-128"/>
                        </a:rPr>
                        <a:t>880-0879</a:t>
                      </a:r>
                      <a:r>
                        <a:rPr lang="ja-JP" altLang="en-US" sz="800" b="0" kern="0" dirty="0">
                          <a:effectLst/>
                          <a:latin typeface="BIZ UDPゴシック" panose="020B0400000000000000" pitchFamily="50" charset="-128"/>
                          <a:ea typeface="BIZ UDPゴシック" panose="020B0400000000000000" pitchFamily="50" charset="-128"/>
                        </a:rPr>
                        <a:t>　</a:t>
                      </a:r>
                      <a:r>
                        <a:rPr lang="ja-JP" sz="800" b="0" kern="0" dirty="0">
                          <a:effectLst/>
                          <a:latin typeface="BIZ UDPゴシック" panose="020B0400000000000000" pitchFamily="50" charset="-128"/>
                          <a:ea typeface="BIZ UDPゴシック" panose="020B0400000000000000" pitchFamily="50" charset="-128"/>
                        </a:rPr>
                        <a:t>宮崎市宮崎駅東</a:t>
                      </a:r>
                      <a:r>
                        <a:rPr lang="en-US" sz="800" b="0" kern="0" dirty="0">
                          <a:effectLst/>
                          <a:latin typeface="BIZ UDPゴシック" panose="020B0400000000000000" pitchFamily="50" charset="-128"/>
                          <a:ea typeface="BIZ UDPゴシック" panose="020B0400000000000000" pitchFamily="50" charset="-128"/>
                        </a:rPr>
                        <a:t>1-6-2</a:t>
                      </a:r>
                      <a:endParaRPr lang="ja-JP" sz="8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1429" marR="17689"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eaLnBrk="0" fontAlgn="base" latinLnBrk="1" hangingPunct="0">
                        <a:lnSpc>
                          <a:spcPts val="1420"/>
                        </a:lnSpc>
                      </a:pPr>
                      <a:r>
                        <a:rPr lang="en-US" sz="800" b="0" kern="0" dirty="0">
                          <a:effectLst/>
                          <a:latin typeface="BIZ UDPゴシック" panose="020B0400000000000000" pitchFamily="50" charset="-128"/>
                          <a:ea typeface="BIZ UDPゴシック" panose="020B0400000000000000" pitchFamily="50" charset="-128"/>
                        </a:rPr>
                        <a:t>0985-73-8200</a:t>
                      </a:r>
                      <a:endParaRPr lang="ja-JP" sz="8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7689" marR="1768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31633216"/>
                  </a:ext>
                </a:extLst>
              </a:tr>
            </a:tbl>
          </a:graphicData>
        </a:graphic>
      </p:graphicFrame>
      <p:sp>
        <p:nvSpPr>
          <p:cNvPr id="29" name="タイトル 1">
            <a:extLst>
              <a:ext uri="{FF2B5EF4-FFF2-40B4-BE49-F238E27FC236}">
                <a16:creationId xmlns:a16="http://schemas.microsoft.com/office/drawing/2014/main" id="{5A49F910-4D63-FD70-A7AC-C4F36C70A32D}"/>
              </a:ext>
            </a:extLst>
          </p:cNvPr>
          <p:cNvSpPr txBox="1">
            <a:spLocks/>
          </p:cNvSpPr>
          <p:nvPr/>
        </p:nvSpPr>
        <p:spPr>
          <a:xfrm>
            <a:off x="168282" y="189708"/>
            <a:ext cx="972000" cy="180000"/>
          </a:xfrm>
          <a:prstGeom prst="rect">
            <a:avLst/>
          </a:prstGeom>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nSpc>
                <a:spcPct val="100000"/>
              </a:lnSpc>
            </a:pPr>
            <a:r>
              <a:rPr lang="en-US" altLang="ja-JP" sz="1200" b="1" dirty="0">
                <a:solidFill>
                  <a:schemeClr val="bg1"/>
                </a:solidFill>
                <a:latin typeface="Meiryo UI" panose="020B0604030504040204" pitchFamily="50" charset="-128"/>
                <a:ea typeface="Meiryo UI" panose="020B0604030504040204" pitchFamily="50" charset="-128"/>
              </a:rPr>
              <a:t>5.</a:t>
            </a:r>
            <a:r>
              <a:rPr lang="ja-JP" altLang="en-US" sz="1200" b="1" dirty="0">
                <a:solidFill>
                  <a:schemeClr val="bg1"/>
                </a:solidFill>
                <a:latin typeface="Meiryo UI" panose="020B0604030504040204" pitchFamily="50" charset="-128"/>
                <a:ea typeface="Meiryo UI" panose="020B0604030504040204" pitchFamily="50" charset="-128"/>
              </a:rPr>
              <a:t>申請窓口</a:t>
            </a:r>
            <a:endParaRPr lang="en-US" altLang="ja-JP" sz="1200" b="1" dirty="0">
              <a:solidFill>
                <a:schemeClr val="bg1"/>
              </a:solidFill>
              <a:latin typeface="Meiryo UI" panose="020B0604030504040204" pitchFamily="50" charset="-128"/>
              <a:ea typeface="Meiryo UI" panose="020B0604030504040204" pitchFamily="50" charset="-128"/>
            </a:endParaRPr>
          </a:p>
        </p:txBody>
      </p:sp>
      <p:sp>
        <p:nvSpPr>
          <p:cNvPr id="32" name="正方形/長方形 31">
            <a:extLst>
              <a:ext uri="{FF2B5EF4-FFF2-40B4-BE49-F238E27FC236}">
                <a16:creationId xmlns:a16="http://schemas.microsoft.com/office/drawing/2014/main" id="{13438DFC-F0AF-1CB9-18FD-E4C9E3A94B0F}"/>
              </a:ext>
            </a:extLst>
          </p:cNvPr>
          <p:cNvSpPr/>
          <p:nvPr/>
        </p:nvSpPr>
        <p:spPr>
          <a:xfrm>
            <a:off x="107576" y="3162458"/>
            <a:ext cx="6603671" cy="4200130"/>
          </a:xfrm>
          <a:prstGeom prst="rect">
            <a:avLst/>
          </a:prstGeom>
        </p:spPr>
        <p:style>
          <a:lnRef idx="2">
            <a:schemeClr val="accent5"/>
          </a:lnRef>
          <a:fillRef idx="1">
            <a:schemeClr val="lt1"/>
          </a:fillRef>
          <a:effectRef idx="0">
            <a:schemeClr val="accent5"/>
          </a:effectRef>
          <a:fontRef idx="minor">
            <a:schemeClr val="dk1"/>
          </a:fontRef>
        </p:style>
        <p:txBody>
          <a:bodyPr rtlCol="0" anchor="b"/>
          <a:lstStyle/>
          <a:p>
            <a:r>
              <a:rPr lang="en-US" altLang="ja-JP" sz="950" dirty="0"/>
              <a:t>※ </a:t>
            </a:r>
            <a:r>
              <a:rPr lang="ja-JP" altLang="en-US" sz="950" dirty="0"/>
              <a:t>書類が揃っていない場合は受付できない場合がありますのでご注意ください。</a:t>
            </a:r>
          </a:p>
          <a:p>
            <a:r>
              <a:rPr lang="en-US" altLang="ja-JP" sz="950" dirty="0"/>
              <a:t>※</a:t>
            </a:r>
            <a:r>
              <a:rPr lang="ja-JP" altLang="en-US" sz="950" dirty="0"/>
              <a:t>  同一の治療内容について、他の自治体ですでに助成を受けている場合は、本事業の対象となるかの判定または助成</a:t>
            </a:r>
            <a:endParaRPr lang="en-US" altLang="ja-JP" sz="950" dirty="0"/>
          </a:p>
          <a:p>
            <a:r>
              <a:rPr lang="en-US" altLang="ja-JP" sz="950" dirty="0"/>
              <a:t>      </a:t>
            </a:r>
            <a:r>
              <a:rPr lang="ja-JP" altLang="en-US" sz="950" dirty="0"/>
              <a:t>する上限額の算定のために別途書類の提出を求める場合があります。</a:t>
            </a:r>
            <a:endParaRPr lang="en-US" altLang="ja-JP" sz="950" dirty="0"/>
          </a:p>
          <a:p>
            <a:r>
              <a:rPr lang="en-US" altLang="ja-JP" sz="950" dirty="0"/>
              <a:t>※</a:t>
            </a:r>
            <a:r>
              <a:rPr lang="ja-JP" altLang="en-US" sz="950" dirty="0"/>
              <a:t>  治療内容等の確認のため県から医療機関及び他の自治体への連絡調整を行う場合がありますのでご了承ください。</a:t>
            </a:r>
          </a:p>
        </p:txBody>
      </p:sp>
      <p:sp>
        <p:nvSpPr>
          <p:cNvPr id="34" name="タイトル 1">
            <a:extLst>
              <a:ext uri="{FF2B5EF4-FFF2-40B4-BE49-F238E27FC236}">
                <a16:creationId xmlns:a16="http://schemas.microsoft.com/office/drawing/2014/main" id="{37891711-B1C6-A0B1-CF07-04E0A6FE391F}"/>
              </a:ext>
            </a:extLst>
          </p:cNvPr>
          <p:cNvSpPr txBox="1">
            <a:spLocks/>
          </p:cNvSpPr>
          <p:nvPr/>
        </p:nvSpPr>
        <p:spPr>
          <a:xfrm>
            <a:off x="193773" y="3232229"/>
            <a:ext cx="972000" cy="196720"/>
          </a:xfrm>
          <a:prstGeom prst="rect">
            <a:avLst/>
          </a:prstGeom>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nSpc>
                <a:spcPct val="100000"/>
              </a:lnSpc>
            </a:pPr>
            <a:r>
              <a:rPr lang="en-US" altLang="ja-JP" sz="1200" b="1" dirty="0">
                <a:solidFill>
                  <a:schemeClr val="bg1"/>
                </a:solidFill>
                <a:latin typeface="Meiryo UI" panose="020B0604030504040204" pitchFamily="50" charset="-128"/>
                <a:ea typeface="Meiryo UI" panose="020B0604030504040204" pitchFamily="50" charset="-128"/>
              </a:rPr>
              <a:t>6.</a:t>
            </a:r>
            <a:r>
              <a:rPr lang="ja-JP" altLang="en-US" sz="1200" b="1" dirty="0">
                <a:solidFill>
                  <a:schemeClr val="bg1"/>
                </a:solidFill>
                <a:latin typeface="Meiryo UI" panose="020B0604030504040204" pitchFamily="50" charset="-128"/>
                <a:ea typeface="Meiryo UI" panose="020B0604030504040204" pitchFamily="50" charset="-128"/>
              </a:rPr>
              <a:t>申請書類</a:t>
            </a:r>
            <a:endParaRPr lang="en-US" altLang="ja-JP" sz="1200" b="1" dirty="0">
              <a:solidFill>
                <a:schemeClr val="bg1"/>
              </a:solidFill>
              <a:latin typeface="Meiryo UI" panose="020B0604030504040204" pitchFamily="50" charset="-128"/>
              <a:ea typeface="Meiryo UI" panose="020B0604030504040204" pitchFamily="50" charset="-128"/>
            </a:endParaRPr>
          </a:p>
        </p:txBody>
      </p:sp>
      <p:graphicFrame>
        <p:nvGraphicFramePr>
          <p:cNvPr id="35" name="表 34">
            <a:extLst>
              <a:ext uri="{FF2B5EF4-FFF2-40B4-BE49-F238E27FC236}">
                <a16:creationId xmlns:a16="http://schemas.microsoft.com/office/drawing/2014/main" id="{08E173B0-F5EE-BB9F-6321-13D1059A9BE8}"/>
              </a:ext>
            </a:extLst>
          </p:cNvPr>
          <p:cNvGraphicFramePr>
            <a:graphicFrameLocks noGrp="1"/>
          </p:cNvGraphicFramePr>
          <p:nvPr>
            <p:extLst>
              <p:ext uri="{D42A27DB-BD31-4B8C-83A1-F6EECF244321}">
                <p14:modId xmlns:p14="http://schemas.microsoft.com/office/powerpoint/2010/main" val="2090305603"/>
              </p:ext>
            </p:extLst>
          </p:nvPr>
        </p:nvGraphicFramePr>
        <p:xfrm>
          <a:off x="182879" y="3501913"/>
          <a:ext cx="6483035" cy="3064955"/>
        </p:xfrm>
        <a:graphic>
          <a:graphicData uri="http://schemas.openxmlformats.org/drawingml/2006/table">
            <a:tbl>
              <a:tblPr>
                <a:tableStyleId>{616DA210-FB5B-4158-B5E0-FEB733F419BA}</a:tableStyleId>
              </a:tblPr>
              <a:tblGrid>
                <a:gridCol w="2127726">
                  <a:extLst>
                    <a:ext uri="{9D8B030D-6E8A-4147-A177-3AD203B41FA5}">
                      <a16:colId xmlns:a16="http://schemas.microsoft.com/office/drawing/2014/main" val="112410733"/>
                    </a:ext>
                  </a:extLst>
                </a:gridCol>
                <a:gridCol w="4355309">
                  <a:extLst>
                    <a:ext uri="{9D8B030D-6E8A-4147-A177-3AD203B41FA5}">
                      <a16:colId xmlns:a16="http://schemas.microsoft.com/office/drawing/2014/main" val="64794143"/>
                    </a:ext>
                  </a:extLst>
                </a:gridCol>
              </a:tblGrid>
              <a:tr h="203391">
                <a:tc>
                  <a:txBody>
                    <a:bodyPr/>
                    <a:lstStyle/>
                    <a:p>
                      <a:pPr algn="ctr"/>
                      <a:r>
                        <a:rPr lang="ja-JP" altLang="en-US" sz="1000" u="none" dirty="0">
                          <a:solidFill>
                            <a:schemeClr val="tx1"/>
                          </a:solidFill>
                          <a:latin typeface="+mn-ea"/>
                          <a:ea typeface="+mn-ea"/>
                        </a:rPr>
                        <a:t>提出書類</a:t>
                      </a:r>
                    </a:p>
                  </a:txBody>
                  <a:tcPr marL="28045" marR="28045" marT="28045" marB="28045" anchor="ctr"/>
                </a:tc>
                <a:tc>
                  <a:txBody>
                    <a:bodyPr/>
                    <a:lstStyle/>
                    <a:p>
                      <a:pPr algn="ctr"/>
                      <a:r>
                        <a:rPr lang="ja-JP" altLang="en-US" sz="1000" u="none" dirty="0">
                          <a:solidFill>
                            <a:schemeClr val="tx1"/>
                          </a:solidFill>
                          <a:latin typeface="+mn-ea"/>
                          <a:ea typeface="+mn-ea"/>
                        </a:rPr>
                        <a:t>備考</a:t>
                      </a:r>
                    </a:p>
                  </a:txBody>
                  <a:tcPr marL="28045" marR="28045" marT="28045" marB="28045" anchor="ctr"/>
                </a:tc>
                <a:extLst>
                  <a:ext uri="{0D108BD9-81ED-4DB2-BD59-A6C34878D82A}">
                    <a16:rowId xmlns:a16="http://schemas.microsoft.com/office/drawing/2014/main" val="3605441741"/>
                  </a:ext>
                </a:extLst>
              </a:tr>
              <a:tr h="352064">
                <a:tc>
                  <a:txBody>
                    <a:bodyPr/>
                    <a:lstStyle/>
                    <a:p>
                      <a:r>
                        <a:rPr lang="en-US" altLang="ja-JP" sz="1000" b="1" u="none" dirty="0">
                          <a:solidFill>
                            <a:schemeClr val="tx1"/>
                          </a:solidFill>
                          <a:latin typeface="+mn-ea"/>
                          <a:ea typeface="+mn-ea"/>
                        </a:rPr>
                        <a:t>1</a:t>
                      </a:r>
                      <a:r>
                        <a:rPr lang="ja-JP" altLang="en-US" sz="1000" b="1" u="none" dirty="0">
                          <a:solidFill>
                            <a:schemeClr val="tx1"/>
                          </a:solidFill>
                          <a:latin typeface="+mn-ea"/>
                          <a:ea typeface="+mn-ea"/>
                        </a:rPr>
                        <a:t> 不妊治療費支援事業申請書・</a:t>
                      </a:r>
                      <a:endParaRPr lang="en-US" altLang="ja-JP" sz="1000" b="1" u="none" dirty="0">
                        <a:solidFill>
                          <a:schemeClr val="tx1"/>
                        </a:solidFill>
                        <a:latin typeface="+mn-ea"/>
                        <a:ea typeface="+mn-ea"/>
                      </a:endParaRPr>
                    </a:p>
                    <a:p>
                      <a:r>
                        <a:rPr lang="en-US" altLang="ja-JP" sz="1000" b="1" u="none" dirty="0">
                          <a:solidFill>
                            <a:schemeClr val="tx1"/>
                          </a:solidFill>
                          <a:latin typeface="+mn-ea"/>
                          <a:ea typeface="+mn-ea"/>
                        </a:rPr>
                        <a:t>   </a:t>
                      </a:r>
                      <a:r>
                        <a:rPr lang="ja-JP" altLang="en-US" sz="1000" b="1" u="none" dirty="0">
                          <a:solidFill>
                            <a:schemeClr val="tx1"/>
                          </a:solidFill>
                          <a:latin typeface="+mn-ea"/>
                          <a:ea typeface="+mn-ea"/>
                        </a:rPr>
                        <a:t>請求書</a:t>
                      </a:r>
                      <a:endParaRPr lang="en-US" sz="1000" u="none" dirty="0">
                        <a:solidFill>
                          <a:schemeClr val="tx1"/>
                        </a:solidFill>
                        <a:latin typeface="+mn-ea"/>
                        <a:ea typeface="+mn-ea"/>
                      </a:endParaRPr>
                    </a:p>
                  </a:txBody>
                  <a:tcPr marL="28045" marR="28045" marT="28045" marB="28045" anchor="ctr"/>
                </a:tc>
                <a:tc>
                  <a:txBody>
                    <a:bodyPr/>
                    <a:lstStyle/>
                    <a:p>
                      <a:pPr marL="0" marR="0" lvl="0" indent="0" algn="ctr" defTabSz="6858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altLang="ja-JP" sz="900" u="none" dirty="0">
                        <a:solidFill>
                          <a:schemeClr val="tx1"/>
                        </a:solidFill>
                        <a:latin typeface="+mn-ea"/>
                        <a:ea typeface="+mn-ea"/>
                      </a:endParaRPr>
                    </a:p>
                  </a:txBody>
                  <a:tcPr marL="28045" marR="28045" marT="28045" marB="28045" anchor="ctr"/>
                </a:tc>
                <a:extLst>
                  <a:ext uri="{0D108BD9-81ED-4DB2-BD59-A6C34878D82A}">
                    <a16:rowId xmlns:a16="http://schemas.microsoft.com/office/drawing/2014/main" val="3719939119"/>
                  </a:ext>
                </a:extLst>
              </a:tr>
              <a:tr h="229044">
                <a:tc>
                  <a:txBody>
                    <a:bodyPr/>
                    <a:lstStyle/>
                    <a:p>
                      <a:pPr marL="0" indent="0">
                        <a:buNone/>
                      </a:pPr>
                      <a:r>
                        <a:rPr lang="en-US" altLang="ja-JP" sz="1000" b="1" u="none" dirty="0">
                          <a:solidFill>
                            <a:schemeClr val="tx1"/>
                          </a:solidFill>
                          <a:latin typeface="+mn-ea"/>
                          <a:ea typeface="+mn-ea"/>
                        </a:rPr>
                        <a:t>2</a:t>
                      </a:r>
                      <a:r>
                        <a:rPr lang="ja-JP" altLang="en-US" sz="1000" b="1" u="none" dirty="0">
                          <a:solidFill>
                            <a:schemeClr val="tx1"/>
                          </a:solidFill>
                          <a:latin typeface="+mn-ea"/>
                          <a:ea typeface="+mn-ea"/>
                        </a:rPr>
                        <a:t> 不妊治療費支援事業受診等証明書</a:t>
                      </a:r>
                      <a:endParaRPr lang="en-US" altLang="ja-JP" sz="1000" u="none" dirty="0">
                        <a:solidFill>
                          <a:schemeClr val="tx1"/>
                        </a:solidFill>
                        <a:latin typeface="+mn-ea"/>
                        <a:ea typeface="+mn-ea"/>
                      </a:endParaRPr>
                    </a:p>
                  </a:txBody>
                  <a:tcPr marL="28045" marR="28045" marT="28045" marB="28045" anchor="ctr"/>
                </a:tc>
                <a:tc>
                  <a:txBody>
                    <a:bodyPr/>
                    <a:lstStyle/>
                    <a:p>
                      <a:pPr>
                        <a:buFont typeface="Arial" panose="020B0604020202020204" pitchFamily="34" charset="0"/>
                        <a:buChar char="•"/>
                      </a:pPr>
                      <a:r>
                        <a:rPr lang="ja-JP" altLang="en-US" sz="900" u="none" dirty="0">
                          <a:solidFill>
                            <a:schemeClr val="tx1"/>
                          </a:solidFill>
                          <a:latin typeface="+mn-ea"/>
                          <a:ea typeface="+mn-ea"/>
                        </a:rPr>
                        <a:t>治療を受けた実施医療機関に発行を依頼してください。</a:t>
                      </a:r>
                    </a:p>
                  </a:txBody>
                  <a:tcPr marL="28045" marR="28045" marT="28045" marB="28045" anchor="ctr"/>
                </a:tc>
                <a:extLst>
                  <a:ext uri="{0D108BD9-81ED-4DB2-BD59-A6C34878D82A}">
                    <a16:rowId xmlns:a16="http://schemas.microsoft.com/office/drawing/2014/main" val="3856573510"/>
                  </a:ext>
                </a:extLst>
              </a:tr>
              <a:tr h="158784">
                <a:tc>
                  <a:txBody>
                    <a:bodyPr/>
                    <a:lstStyle/>
                    <a:p>
                      <a:pPr algn="l"/>
                      <a:r>
                        <a:rPr lang="en-US" altLang="ja-JP" sz="1000" b="1" u="none" dirty="0">
                          <a:solidFill>
                            <a:schemeClr val="tx1"/>
                          </a:solidFill>
                          <a:latin typeface="+mn-ea"/>
                          <a:ea typeface="+mn-ea"/>
                        </a:rPr>
                        <a:t>3 </a:t>
                      </a:r>
                      <a:r>
                        <a:rPr lang="ja-JP" altLang="en-US" sz="1000" b="1" u="none" dirty="0">
                          <a:solidFill>
                            <a:schemeClr val="tx1"/>
                          </a:solidFill>
                          <a:latin typeface="+mn-ea"/>
                          <a:ea typeface="+mn-ea"/>
                        </a:rPr>
                        <a:t>領収書</a:t>
                      </a:r>
                      <a:endParaRPr lang="ja-JP" altLang="en-US" sz="1000" u="none" dirty="0">
                        <a:solidFill>
                          <a:schemeClr val="tx1"/>
                        </a:solidFill>
                        <a:latin typeface="+mn-ea"/>
                        <a:ea typeface="+mn-ea"/>
                      </a:endParaRPr>
                    </a:p>
                  </a:txBody>
                  <a:tcPr marL="28045" marR="28045" marT="28045" marB="28045" anchor="ctr"/>
                </a:tc>
                <a:tc>
                  <a:txBody>
                    <a:body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900" u="none" dirty="0">
                          <a:solidFill>
                            <a:schemeClr val="tx1"/>
                          </a:solidFill>
                          <a:latin typeface="+mn-ea"/>
                          <a:ea typeface="+mn-ea"/>
                        </a:rPr>
                        <a:t>提出された書類</a:t>
                      </a:r>
                      <a:r>
                        <a:rPr lang="ja-JP" altLang="en-US" sz="900" u="none">
                          <a:solidFill>
                            <a:schemeClr val="tx1"/>
                          </a:solidFill>
                          <a:latin typeface="+mn-ea"/>
                          <a:ea typeface="+mn-ea"/>
                        </a:rPr>
                        <a:t>は返却致しかねますので</a:t>
                      </a:r>
                      <a:r>
                        <a:rPr lang="ja-JP" altLang="en-US" sz="900" u="none" dirty="0">
                          <a:solidFill>
                            <a:schemeClr val="tx1"/>
                          </a:solidFill>
                          <a:latin typeface="+mn-ea"/>
                          <a:ea typeface="+mn-ea"/>
                        </a:rPr>
                        <a:t>、原本が必要な方は写しをご提出ください。</a:t>
                      </a:r>
                      <a:endParaRPr lang="en-US" altLang="ja-JP" sz="900" u="none" dirty="0">
                        <a:solidFill>
                          <a:schemeClr val="tx1"/>
                        </a:solidFill>
                        <a:latin typeface="+mn-ea"/>
                        <a:ea typeface="+mn-ea"/>
                      </a:endParaRPr>
                    </a:p>
                  </a:txBody>
                  <a:tcPr marL="28045" marR="28045" marT="28045" marB="28045" anchor="ctr"/>
                </a:tc>
                <a:extLst>
                  <a:ext uri="{0D108BD9-81ED-4DB2-BD59-A6C34878D82A}">
                    <a16:rowId xmlns:a16="http://schemas.microsoft.com/office/drawing/2014/main" val="1684231801"/>
                  </a:ext>
                </a:extLst>
              </a:tr>
              <a:tr h="1021091">
                <a:tc>
                  <a:txBody>
                    <a:bodyPr/>
                    <a:lstStyle/>
                    <a:p>
                      <a:pPr marL="0" indent="0" algn="l">
                        <a:buNone/>
                      </a:pPr>
                      <a:endParaRPr lang="en-US" altLang="ja-JP" sz="1000" b="1" u="none" dirty="0">
                        <a:solidFill>
                          <a:schemeClr val="tx1"/>
                        </a:solidFill>
                        <a:latin typeface="+mn-ea"/>
                        <a:ea typeface="+mn-ea"/>
                      </a:endParaRPr>
                    </a:p>
                    <a:p>
                      <a:pPr marL="0" indent="0" algn="l">
                        <a:buNone/>
                      </a:pPr>
                      <a:r>
                        <a:rPr lang="en-US" altLang="ja-JP" sz="1000" b="1" u="none" dirty="0">
                          <a:solidFill>
                            <a:schemeClr val="tx1"/>
                          </a:solidFill>
                          <a:latin typeface="+mn-ea"/>
                          <a:ea typeface="+mn-ea"/>
                        </a:rPr>
                        <a:t>4</a:t>
                      </a:r>
                      <a:r>
                        <a:rPr lang="ja-JP" altLang="en-US" sz="1000" b="1" u="none" dirty="0">
                          <a:solidFill>
                            <a:schemeClr val="tx1"/>
                          </a:solidFill>
                          <a:latin typeface="+mn-ea"/>
                          <a:ea typeface="+mn-ea"/>
                        </a:rPr>
                        <a:t> 本人確認のための書類</a:t>
                      </a:r>
                      <a:endParaRPr lang="en-US" altLang="ja-JP" sz="1000" b="1" u="none" dirty="0">
                        <a:solidFill>
                          <a:schemeClr val="tx1"/>
                        </a:solidFill>
                        <a:latin typeface="+mn-ea"/>
                        <a:ea typeface="+mn-ea"/>
                      </a:endParaRPr>
                    </a:p>
                  </a:txBody>
                  <a:tcPr marL="28045" marR="28045" marT="28045" marB="28045"/>
                </a:tc>
                <a:tc>
                  <a:txBody>
                    <a:bodyPr/>
                    <a:lstStyle/>
                    <a:p>
                      <a:pPr>
                        <a:buFont typeface="Arial" panose="020B0604020202020204" pitchFamily="34" charset="0"/>
                        <a:buNone/>
                      </a:pPr>
                      <a:r>
                        <a:rPr lang="ja-JP" altLang="en-US" sz="900" u="none" dirty="0">
                          <a:solidFill>
                            <a:schemeClr val="tx1"/>
                          </a:solidFill>
                          <a:latin typeface="+mn-ea"/>
                          <a:ea typeface="+mn-ea"/>
                        </a:rPr>
                        <a:t>①</a:t>
                      </a:r>
                      <a:r>
                        <a:rPr lang="ja-JP" altLang="en-US" sz="900" b="1" u="none" dirty="0">
                          <a:solidFill>
                            <a:schemeClr val="tx1"/>
                          </a:solidFill>
                          <a:latin typeface="+mn-ea"/>
                          <a:ea typeface="+mn-ea"/>
                        </a:rPr>
                        <a:t>宮崎市以外</a:t>
                      </a:r>
                      <a:r>
                        <a:rPr lang="ja-JP" altLang="en-US" sz="900" u="none" dirty="0">
                          <a:solidFill>
                            <a:schemeClr val="tx1"/>
                          </a:solidFill>
                          <a:latin typeface="+mn-ea"/>
                          <a:ea typeface="+mn-ea"/>
                        </a:rPr>
                        <a:t>の市町村にお住まいの方</a:t>
                      </a:r>
                      <a:endParaRPr lang="en-US" altLang="ja-JP" sz="900" u="none" dirty="0">
                        <a:solidFill>
                          <a:schemeClr val="tx1"/>
                        </a:solidFill>
                        <a:latin typeface="+mn-ea"/>
                        <a:ea typeface="+mn-ea"/>
                      </a:endParaRP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900" b="1" u="none" dirty="0">
                          <a:solidFill>
                            <a:schemeClr val="tx1"/>
                          </a:solidFill>
                          <a:latin typeface="+mn-ea"/>
                          <a:ea typeface="+mn-ea"/>
                        </a:rPr>
                        <a:t> □ 住民票（続柄が記載されたもの） </a:t>
                      </a:r>
                      <a:endParaRPr lang="en-US" altLang="ja-JP" sz="900" b="1" u="none" dirty="0">
                        <a:solidFill>
                          <a:schemeClr val="tx1"/>
                        </a:solidFill>
                        <a:latin typeface="+mn-ea"/>
                        <a:ea typeface="+mn-ea"/>
                      </a:endParaRPr>
                    </a:p>
                    <a:p>
                      <a:pPr marL="176213" indent="0">
                        <a:buFont typeface="Arial" panose="020B0604020202020204" pitchFamily="34" charset="0"/>
                        <a:buChar char="•"/>
                      </a:pPr>
                      <a:r>
                        <a:rPr lang="ja-JP" altLang="en-US" sz="900" u="none" dirty="0">
                          <a:solidFill>
                            <a:schemeClr val="tx1"/>
                          </a:solidFill>
                          <a:latin typeface="+mn-ea"/>
                          <a:ea typeface="+mn-ea"/>
                        </a:rPr>
                        <a:t>申請日から起算して</a:t>
                      </a:r>
                      <a:r>
                        <a:rPr lang="en-US" altLang="ja-JP" sz="900" u="none" dirty="0">
                          <a:solidFill>
                            <a:schemeClr val="tx1"/>
                          </a:solidFill>
                          <a:latin typeface="+mn-ea"/>
                          <a:ea typeface="+mn-ea"/>
                        </a:rPr>
                        <a:t>3</a:t>
                      </a:r>
                      <a:r>
                        <a:rPr lang="ja-JP" altLang="en-US" sz="900" u="none" dirty="0">
                          <a:solidFill>
                            <a:schemeClr val="tx1"/>
                          </a:solidFill>
                          <a:latin typeface="+mn-ea"/>
                          <a:ea typeface="+mn-ea"/>
                        </a:rPr>
                        <a:t>か月以内のものが必要となります。</a:t>
                      </a:r>
                      <a:endParaRPr lang="en-US" altLang="ja-JP" sz="900" u="none" dirty="0">
                        <a:solidFill>
                          <a:schemeClr val="tx1"/>
                        </a:solidFill>
                        <a:latin typeface="+mn-ea"/>
                        <a:ea typeface="+mn-ea"/>
                      </a:endParaRPr>
                    </a:p>
                    <a:p>
                      <a:pPr marL="176213" marR="0" lvl="0" indent="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900" u="none" dirty="0">
                          <a:solidFill>
                            <a:schemeClr val="tx1"/>
                          </a:solidFill>
                          <a:latin typeface="+mn-ea"/>
                          <a:ea typeface="+mn-ea"/>
                        </a:rPr>
                        <a:t>夫婦が別世帯に属する場合は、夫と妻それぞれの住民票が必要です。</a:t>
                      </a:r>
                      <a:endParaRPr lang="en-US" altLang="ja-JP" sz="900" u="none" dirty="0">
                        <a:solidFill>
                          <a:schemeClr val="tx1"/>
                        </a:solidFill>
                        <a:latin typeface="+mn-ea"/>
                        <a:ea typeface="+mn-ea"/>
                      </a:endParaRPr>
                    </a:p>
                    <a:p>
                      <a:pPr marL="176213"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altLang="ja-JP" sz="900" u="none" dirty="0">
                        <a:solidFill>
                          <a:schemeClr val="tx1"/>
                        </a:solidFill>
                        <a:latin typeface="+mn-ea"/>
                        <a:ea typeface="+mn-ea"/>
                      </a:endParaRP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900" u="none" dirty="0">
                          <a:solidFill>
                            <a:schemeClr val="tx1"/>
                          </a:solidFill>
                          <a:latin typeface="+mn-ea"/>
                          <a:ea typeface="+mn-ea"/>
                        </a:rPr>
                        <a:t>②</a:t>
                      </a:r>
                      <a:r>
                        <a:rPr lang="ja-JP" altLang="en-US" sz="900" b="1" u="none" dirty="0">
                          <a:solidFill>
                            <a:schemeClr val="tx1"/>
                          </a:solidFill>
                          <a:latin typeface="+mn-ea"/>
                          <a:ea typeface="+mn-ea"/>
                        </a:rPr>
                        <a:t>宮崎市</a:t>
                      </a:r>
                      <a:r>
                        <a:rPr lang="ja-JP" altLang="en-US" sz="900" u="none" dirty="0">
                          <a:solidFill>
                            <a:schemeClr val="tx1"/>
                          </a:solidFill>
                          <a:latin typeface="+mn-ea"/>
                          <a:ea typeface="+mn-ea"/>
                        </a:rPr>
                        <a:t>にお住まいの方</a:t>
                      </a:r>
                      <a:endParaRPr lang="en-US" altLang="ja-JP" sz="900" u="none" dirty="0">
                        <a:solidFill>
                          <a:schemeClr val="tx1"/>
                        </a:solidFill>
                        <a:latin typeface="+mn-ea"/>
                        <a:ea typeface="+mn-ea"/>
                      </a:endParaRP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900" u="none" dirty="0">
                          <a:solidFill>
                            <a:schemeClr val="tx1"/>
                          </a:solidFill>
                          <a:latin typeface="+mn-ea"/>
                          <a:ea typeface="+mn-ea"/>
                        </a:rPr>
                        <a:t> □ マイナンバーカード、運転免許証等の公的機関が発行した顔写真付きの書類。</a:t>
                      </a:r>
                    </a:p>
                  </a:txBody>
                  <a:tcPr marL="28045" marR="28045" marT="28045" marB="28045" anchor="ctr"/>
                </a:tc>
                <a:extLst>
                  <a:ext uri="{0D108BD9-81ED-4DB2-BD59-A6C34878D82A}">
                    <a16:rowId xmlns:a16="http://schemas.microsoft.com/office/drawing/2014/main" val="1293651033"/>
                  </a:ext>
                </a:extLst>
              </a:tr>
              <a:tr h="203391">
                <a:tc>
                  <a:txBody>
                    <a:bodyPr/>
                    <a:lstStyle/>
                    <a:p>
                      <a:pPr marL="0" indent="0" algn="l">
                        <a:buNone/>
                      </a:pPr>
                      <a:r>
                        <a:rPr lang="ja-JP" altLang="en-US" sz="1000" b="1" u="none" dirty="0">
                          <a:solidFill>
                            <a:schemeClr val="tx1"/>
                          </a:solidFill>
                          <a:latin typeface="+mn-ea"/>
                          <a:ea typeface="+mn-ea"/>
                        </a:rPr>
                        <a:t>５</a:t>
                      </a:r>
                      <a:r>
                        <a:rPr lang="en-US" altLang="ja-JP" sz="1000" b="1" u="none" dirty="0">
                          <a:solidFill>
                            <a:schemeClr val="tx1"/>
                          </a:solidFill>
                          <a:latin typeface="+mn-ea"/>
                          <a:ea typeface="+mn-ea"/>
                        </a:rPr>
                        <a:t> </a:t>
                      </a:r>
                      <a:r>
                        <a:rPr lang="ja-JP" altLang="en-US" sz="1000" b="1" u="none" dirty="0">
                          <a:solidFill>
                            <a:schemeClr val="tx1"/>
                          </a:solidFill>
                          <a:latin typeface="+mn-ea"/>
                          <a:ea typeface="+mn-ea"/>
                        </a:rPr>
                        <a:t>健康保険証の写し</a:t>
                      </a:r>
                      <a:r>
                        <a:rPr lang="en-US" altLang="ja-JP" sz="1000" b="1" u="none" dirty="0">
                          <a:solidFill>
                            <a:schemeClr val="tx1"/>
                          </a:solidFill>
                          <a:latin typeface="+mn-ea"/>
                          <a:ea typeface="+mn-ea"/>
                        </a:rPr>
                        <a:t>  </a:t>
                      </a:r>
                      <a:endParaRPr lang="ja-JP" altLang="en-US" sz="1000" b="1" u="none" dirty="0">
                        <a:solidFill>
                          <a:schemeClr val="tx1"/>
                        </a:solidFill>
                        <a:latin typeface="+mn-ea"/>
                        <a:ea typeface="+mn-ea"/>
                      </a:endParaRPr>
                    </a:p>
                  </a:txBody>
                  <a:tcPr marL="28045" marR="28045" marT="28045" marB="28045" anchor="ctr"/>
                </a:tc>
                <a:tc>
                  <a:txBody>
                    <a:bodyPr/>
                    <a:lstStyle/>
                    <a:p>
                      <a:pPr marL="0" marR="0" lvl="0" indent="0" algn="ctr" defTabSz="6858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altLang="ja-JP" sz="900" u="none" dirty="0">
                        <a:solidFill>
                          <a:schemeClr val="tx1"/>
                        </a:solidFill>
                        <a:latin typeface="+mn-ea"/>
                        <a:ea typeface="+mn-ea"/>
                      </a:endParaRPr>
                    </a:p>
                  </a:txBody>
                  <a:tcPr marL="28045" marR="28045" marT="28045" marB="28045" anchor="ctr"/>
                </a:tc>
                <a:extLst>
                  <a:ext uri="{0D108BD9-81ED-4DB2-BD59-A6C34878D82A}">
                    <a16:rowId xmlns:a16="http://schemas.microsoft.com/office/drawing/2014/main" val="1625866137"/>
                  </a:ext>
                </a:extLst>
              </a:tr>
              <a:tr h="203391">
                <a:tc>
                  <a:txBody>
                    <a:bodyPr/>
                    <a:lstStyle/>
                    <a:p>
                      <a:pPr algn="l"/>
                      <a:r>
                        <a:rPr lang="ja-JP" altLang="en-US" sz="1000" b="1" u="none" dirty="0">
                          <a:solidFill>
                            <a:schemeClr val="tx1"/>
                          </a:solidFill>
                          <a:latin typeface="+mn-ea"/>
                          <a:ea typeface="+mn-ea"/>
                        </a:rPr>
                        <a:t>６</a:t>
                      </a:r>
                      <a:r>
                        <a:rPr lang="en-US" altLang="ja-JP" sz="1000" b="1" u="none" dirty="0">
                          <a:solidFill>
                            <a:schemeClr val="tx1"/>
                          </a:solidFill>
                          <a:latin typeface="+mn-ea"/>
                          <a:ea typeface="+mn-ea"/>
                        </a:rPr>
                        <a:t> </a:t>
                      </a:r>
                      <a:r>
                        <a:rPr lang="ja-JP" altLang="en-US" sz="1000" b="1" u="none" dirty="0">
                          <a:solidFill>
                            <a:schemeClr val="tx1"/>
                          </a:solidFill>
                          <a:latin typeface="+mn-ea"/>
                          <a:ea typeface="+mn-ea"/>
                        </a:rPr>
                        <a:t>振込口座の通帳の写し</a:t>
                      </a:r>
                      <a:endParaRPr lang="ja-JP" altLang="en-US" sz="1000" u="none" dirty="0">
                        <a:solidFill>
                          <a:schemeClr val="tx1"/>
                        </a:solidFill>
                        <a:latin typeface="+mn-ea"/>
                        <a:ea typeface="+mn-ea"/>
                      </a:endParaRPr>
                    </a:p>
                  </a:txBody>
                  <a:tcPr marL="28045" marR="28045" marT="28045" marB="28045" anchor="ctr"/>
                </a:tc>
                <a:tc>
                  <a:txBody>
                    <a:bodyPr/>
                    <a:lstStyle/>
                    <a:p>
                      <a:pPr>
                        <a:buFont typeface="Arial" panose="020B0604020202020204" pitchFamily="34" charset="0"/>
                        <a:buChar char="•"/>
                      </a:pPr>
                      <a:r>
                        <a:rPr lang="ja-JP" altLang="en-US" sz="900" u="none" dirty="0">
                          <a:solidFill>
                            <a:schemeClr val="tx1"/>
                          </a:solidFill>
                          <a:latin typeface="+mn-ea"/>
                          <a:ea typeface="+mn-ea"/>
                        </a:rPr>
                        <a:t>口座名義</a:t>
                      </a:r>
                      <a:r>
                        <a:rPr lang="en-US" altLang="ja-JP" sz="900" u="none" dirty="0">
                          <a:solidFill>
                            <a:schemeClr val="tx1"/>
                          </a:solidFill>
                          <a:latin typeface="+mn-ea"/>
                          <a:ea typeface="+mn-ea"/>
                        </a:rPr>
                        <a:t>(</a:t>
                      </a:r>
                      <a:r>
                        <a:rPr lang="ja-JP" altLang="en-US" sz="900" u="none" dirty="0">
                          <a:solidFill>
                            <a:schemeClr val="tx1"/>
                          </a:solidFill>
                          <a:latin typeface="+mn-ea"/>
                          <a:ea typeface="+mn-ea"/>
                        </a:rPr>
                        <a:t>ｶﾅ</a:t>
                      </a:r>
                      <a:r>
                        <a:rPr lang="en-US" altLang="ja-JP" sz="900" u="none" dirty="0">
                          <a:solidFill>
                            <a:schemeClr val="tx1"/>
                          </a:solidFill>
                          <a:latin typeface="+mn-ea"/>
                          <a:ea typeface="+mn-ea"/>
                        </a:rPr>
                        <a:t>)</a:t>
                      </a:r>
                      <a:r>
                        <a:rPr lang="ja-JP" altLang="en-US" sz="900" u="none" dirty="0">
                          <a:solidFill>
                            <a:schemeClr val="tx1"/>
                          </a:solidFill>
                          <a:latin typeface="+mn-ea"/>
                          <a:ea typeface="+mn-ea"/>
                        </a:rPr>
                        <a:t>、口座番号、店番号の記載がある部分の写しを提出してください。</a:t>
                      </a:r>
                    </a:p>
                  </a:txBody>
                  <a:tcPr marL="28045" marR="28045" marT="28045" marB="28045" anchor="ctr"/>
                </a:tc>
                <a:extLst>
                  <a:ext uri="{0D108BD9-81ED-4DB2-BD59-A6C34878D82A}">
                    <a16:rowId xmlns:a16="http://schemas.microsoft.com/office/drawing/2014/main" val="3943052645"/>
                  </a:ext>
                </a:extLst>
              </a:tr>
              <a:tr h="617660">
                <a:tc>
                  <a:txBody>
                    <a:bodyPr/>
                    <a:lstStyle/>
                    <a:p>
                      <a:r>
                        <a:rPr lang="ja-JP" altLang="en-US" sz="1000" b="1" u="none" dirty="0">
                          <a:solidFill>
                            <a:schemeClr val="tx1"/>
                          </a:solidFill>
                          <a:latin typeface="+mn-ea"/>
                          <a:ea typeface="+mn-ea"/>
                        </a:rPr>
                        <a:t>７</a:t>
                      </a:r>
                      <a:r>
                        <a:rPr lang="en-US" altLang="ja-JP" sz="1000" b="1" u="none" dirty="0">
                          <a:solidFill>
                            <a:schemeClr val="tx1"/>
                          </a:solidFill>
                          <a:latin typeface="+mn-ea"/>
                          <a:ea typeface="+mn-ea"/>
                        </a:rPr>
                        <a:t> </a:t>
                      </a:r>
                      <a:r>
                        <a:rPr lang="ja-JP" altLang="en-US" sz="1000" b="1" u="none" dirty="0">
                          <a:solidFill>
                            <a:schemeClr val="tx1"/>
                          </a:solidFill>
                          <a:latin typeface="+mn-ea"/>
                          <a:ea typeface="+mn-ea"/>
                        </a:rPr>
                        <a:t>該当者のみ</a:t>
                      </a:r>
                      <a:endParaRPr lang="ja-JP" altLang="en-US" sz="1000" u="none" dirty="0">
                        <a:solidFill>
                          <a:schemeClr val="tx1"/>
                        </a:solidFill>
                        <a:latin typeface="+mn-ea"/>
                        <a:ea typeface="+mn-ea"/>
                      </a:endParaRPr>
                    </a:p>
                    <a:p>
                      <a:r>
                        <a:rPr lang="ja-JP" altLang="en-US" sz="900" u="none" dirty="0">
                          <a:solidFill>
                            <a:schemeClr val="tx1"/>
                          </a:solidFill>
                          <a:latin typeface="+mn-ea"/>
                          <a:ea typeface="+mn-ea"/>
                        </a:rPr>
                        <a:t>・限度額認定証の写</a:t>
                      </a:r>
                    </a:p>
                    <a:p>
                      <a:r>
                        <a:rPr lang="ja-JP" altLang="en-US" sz="900" u="none" dirty="0">
                          <a:solidFill>
                            <a:schemeClr val="tx1"/>
                          </a:solidFill>
                          <a:latin typeface="+mn-ea"/>
                          <a:ea typeface="+mn-ea"/>
                        </a:rPr>
                        <a:t>・高額療養費や付加</a:t>
                      </a:r>
                      <a:r>
                        <a:rPr lang="en-US" altLang="ja-JP" sz="900" u="none" dirty="0">
                          <a:solidFill>
                            <a:schemeClr val="tx1"/>
                          </a:solidFill>
                          <a:latin typeface="+mn-ea"/>
                          <a:ea typeface="+mn-ea"/>
                        </a:rPr>
                        <a:t>(</a:t>
                      </a:r>
                      <a:r>
                        <a:rPr lang="ja-JP" altLang="en-US" sz="900" u="none" dirty="0">
                          <a:solidFill>
                            <a:schemeClr val="tx1"/>
                          </a:solidFill>
                          <a:latin typeface="+mn-ea"/>
                          <a:ea typeface="+mn-ea"/>
                        </a:rPr>
                        <a:t>附加</a:t>
                      </a:r>
                      <a:r>
                        <a:rPr lang="en-US" altLang="ja-JP" sz="900" u="none" dirty="0">
                          <a:solidFill>
                            <a:schemeClr val="tx1"/>
                          </a:solidFill>
                          <a:latin typeface="+mn-ea"/>
                          <a:ea typeface="+mn-ea"/>
                        </a:rPr>
                        <a:t>)</a:t>
                      </a:r>
                      <a:r>
                        <a:rPr lang="ja-JP" altLang="en-US" sz="900" u="none" dirty="0">
                          <a:solidFill>
                            <a:schemeClr val="tx1"/>
                          </a:solidFill>
                          <a:latin typeface="+mn-ea"/>
                          <a:ea typeface="+mn-ea"/>
                        </a:rPr>
                        <a:t>給付金の</a:t>
                      </a:r>
                      <a:endParaRPr lang="en-US" altLang="ja-JP" sz="900" u="none" dirty="0">
                        <a:solidFill>
                          <a:schemeClr val="tx1"/>
                        </a:solidFill>
                        <a:latin typeface="+mn-ea"/>
                        <a:ea typeface="+mn-ea"/>
                      </a:endParaRPr>
                    </a:p>
                    <a:p>
                      <a:r>
                        <a:rPr lang="en-US" altLang="ja-JP" sz="900" u="none" dirty="0">
                          <a:solidFill>
                            <a:schemeClr val="tx1"/>
                          </a:solidFill>
                          <a:latin typeface="+mn-ea"/>
                          <a:ea typeface="+mn-ea"/>
                        </a:rPr>
                        <a:t>   </a:t>
                      </a:r>
                      <a:r>
                        <a:rPr lang="ja-JP" altLang="en-US" sz="900" u="none" dirty="0">
                          <a:solidFill>
                            <a:schemeClr val="tx1"/>
                          </a:solidFill>
                          <a:latin typeface="+mn-ea"/>
                          <a:ea typeface="+mn-ea"/>
                        </a:rPr>
                        <a:t>決定額が確認できる書類</a:t>
                      </a:r>
                    </a:p>
                  </a:txBody>
                  <a:tcPr marL="28045" marR="28045" marT="28045" marB="28045" anchor="ctr"/>
                </a:tc>
                <a:tc>
                  <a:txBody>
                    <a:bodyPr/>
                    <a:lstStyle/>
                    <a:p>
                      <a:pPr>
                        <a:buFont typeface="Arial" panose="020B0604020202020204" pitchFamily="34" charset="0"/>
                        <a:buChar char="•"/>
                      </a:pPr>
                      <a:r>
                        <a:rPr lang="ja-JP" altLang="en-US" sz="900" u="none" dirty="0">
                          <a:solidFill>
                            <a:schemeClr val="tx1"/>
                          </a:solidFill>
                          <a:latin typeface="+mn-ea"/>
                          <a:ea typeface="+mn-ea"/>
                        </a:rPr>
                        <a:t>治療費支払時に医療機関で限度額認定証またはマイナ保険証を提示して</a:t>
                      </a:r>
                      <a:endParaRPr lang="en-US" altLang="ja-JP" sz="900" u="none" dirty="0">
                        <a:solidFill>
                          <a:schemeClr val="tx1"/>
                        </a:solidFill>
                        <a:latin typeface="+mn-ea"/>
                        <a:ea typeface="+mn-ea"/>
                      </a:endParaRPr>
                    </a:p>
                    <a:p>
                      <a:pPr>
                        <a:buFont typeface="Arial" panose="020B0604020202020204" pitchFamily="34" charset="0"/>
                        <a:buNone/>
                      </a:pPr>
                      <a:r>
                        <a:rPr lang="en-US" altLang="ja-JP" sz="900" u="none" dirty="0">
                          <a:solidFill>
                            <a:schemeClr val="tx1"/>
                          </a:solidFill>
                          <a:latin typeface="+mn-ea"/>
                          <a:ea typeface="+mn-ea"/>
                        </a:rPr>
                        <a:t> </a:t>
                      </a:r>
                      <a:r>
                        <a:rPr lang="ja-JP" altLang="en-US" sz="900" u="none" dirty="0">
                          <a:solidFill>
                            <a:schemeClr val="tx1"/>
                          </a:solidFill>
                          <a:latin typeface="+mn-ea"/>
                          <a:ea typeface="+mn-ea"/>
                        </a:rPr>
                        <a:t>いない場合 →限度額認定証（写）及び高額療養費決定通知書</a:t>
                      </a:r>
                    </a:p>
                    <a:p>
                      <a:pPr>
                        <a:buFont typeface="Arial" panose="020B0604020202020204" pitchFamily="34" charset="0"/>
                        <a:buChar char="•"/>
                      </a:pPr>
                      <a:r>
                        <a:rPr lang="ja-JP" altLang="en-US" sz="900" u="none" dirty="0">
                          <a:solidFill>
                            <a:schemeClr val="tx1"/>
                          </a:solidFill>
                          <a:latin typeface="+mn-ea"/>
                          <a:ea typeface="+mn-ea"/>
                        </a:rPr>
                        <a:t>付加（附加）給付の支給があった場合</a:t>
                      </a:r>
                      <a:r>
                        <a:rPr lang="en-US" altLang="ja-JP" sz="900" u="none" dirty="0">
                          <a:solidFill>
                            <a:schemeClr val="tx1"/>
                          </a:solidFill>
                          <a:latin typeface="+mn-ea"/>
                          <a:ea typeface="+mn-ea"/>
                        </a:rPr>
                        <a:t> </a:t>
                      </a:r>
                      <a:r>
                        <a:rPr lang="ja-JP" altLang="en-US" sz="900" u="none" dirty="0">
                          <a:solidFill>
                            <a:schemeClr val="tx1"/>
                          </a:solidFill>
                          <a:latin typeface="+mn-ea"/>
                          <a:ea typeface="+mn-ea"/>
                        </a:rPr>
                        <a:t>→付加（附加）給付決定通知書または振込金額が分かるもの（通帳の写など）</a:t>
                      </a:r>
                    </a:p>
                  </a:txBody>
                  <a:tcPr marL="28045" marR="28045" marT="28045" marB="28045" anchor="ctr"/>
                </a:tc>
                <a:extLst>
                  <a:ext uri="{0D108BD9-81ED-4DB2-BD59-A6C34878D82A}">
                    <a16:rowId xmlns:a16="http://schemas.microsoft.com/office/drawing/2014/main" val="1770182833"/>
                  </a:ext>
                </a:extLst>
              </a:tr>
            </a:tbl>
          </a:graphicData>
        </a:graphic>
      </p:graphicFrame>
      <p:pic>
        <p:nvPicPr>
          <p:cNvPr id="38" name="図 37" descr="シャツ が含まれている画像&#10;&#10;自動的に生成された説明">
            <a:extLst>
              <a:ext uri="{FF2B5EF4-FFF2-40B4-BE49-F238E27FC236}">
                <a16:creationId xmlns:a16="http://schemas.microsoft.com/office/drawing/2014/main" id="{241CDB20-2A50-B78B-48B9-43717E748D7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0324" y="8145523"/>
            <a:ext cx="958551" cy="1289768"/>
          </a:xfrm>
          <a:prstGeom prst="rect">
            <a:avLst/>
          </a:prstGeom>
        </p:spPr>
      </p:pic>
      <p:graphicFrame>
        <p:nvGraphicFramePr>
          <p:cNvPr id="39" name="表 38">
            <a:extLst>
              <a:ext uri="{FF2B5EF4-FFF2-40B4-BE49-F238E27FC236}">
                <a16:creationId xmlns:a16="http://schemas.microsoft.com/office/drawing/2014/main" id="{D25B8ADD-EF0B-B8E5-77FC-7CB437EA4441}"/>
              </a:ext>
            </a:extLst>
          </p:cNvPr>
          <p:cNvGraphicFramePr>
            <a:graphicFrameLocks noGrp="1"/>
          </p:cNvGraphicFramePr>
          <p:nvPr>
            <p:extLst>
              <p:ext uri="{D42A27DB-BD31-4B8C-83A1-F6EECF244321}">
                <p14:modId xmlns:p14="http://schemas.microsoft.com/office/powerpoint/2010/main" val="1552659060"/>
              </p:ext>
            </p:extLst>
          </p:nvPr>
        </p:nvGraphicFramePr>
        <p:xfrm>
          <a:off x="3139439" y="7959439"/>
          <a:ext cx="3289641" cy="1352566"/>
        </p:xfrm>
        <a:graphic>
          <a:graphicData uri="http://schemas.openxmlformats.org/drawingml/2006/table">
            <a:tbl>
              <a:tblPr>
                <a:tableStyleId>{BDBED569-4797-4DF1-A0F4-6AAB3CD982D8}</a:tableStyleId>
              </a:tblPr>
              <a:tblGrid>
                <a:gridCol w="959957">
                  <a:extLst>
                    <a:ext uri="{9D8B030D-6E8A-4147-A177-3AD203B41FA5}">
                      <a16:colId xmlns:a16="http://schemas.microsoft.com/office/drawing/2014/main" val="3943668657"/>
                    </a:ext>
                  </a:extLst>
                </a:gridCol>
                <a:gridCol w="2329684">
                  <a:extLst>
                    <a:ext uri="{9D8B030D-6E8A-4147-A177-3AD203B41FA5}">
                      <a16:colId xmlns:a16="http://schemas.microsoft.com/office/drawing/2014/main" val="681401224"/>
                    </a:ext>
                  </a:extLst>
                </a:gridCol>
              </a:tblGrid>
              <a:tr h="257990">
                <a:tc>
                  <a:txBody>
                    <a:bodyPr/>
                    <a:lstStyle/>
                    <a:p>
                      <a:pPr algn="ctr" eaLnBrk="0" fontAlgn="base" latinLnBrk="1" hangingPunct="0">
                        <a:lnSpc>
                          <a:spcPts val="1590"/>
                        </a:lnSpc>
                      </a:pPr>
                      <a:r>
                        <a:rPr lang="ja-JP" altLang="en-US" sz="900" b="0" kern="100" dirty="0">
                          <a:effectLst/>
                        </a:rPr>
                        <a:t>専用電話番号</a:t>
                      </a:r>
                      <a:endParaRPr lang="ja-JP" sz="9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17689" marR="17689" marT="0" marB="0" anchor="ctr"/>
                </a:tc>
                <a:tc>
                  <a:txBody>
                    <a:bodyPr/>
                    <a:lstStyle/>
                    <a:p>
                      <a:pPr algn="l" eaLnBrk="0" fontAlgn="base" latinLnBrk="1" hangingPunct="0">
                        <a:lnSpc>
                          <a:spcPts val="1590"/>
                        </a:lnSpc>
                      </a:pPr>
                      <a:r>
                        <a:rPr lang="ja-JP" altLang="en-US" sz="900" b="1" kern="0" dirty="0">
                          <a:effectLst/>
                        </a:rPr>
                        <a:t>０９８５－２２－１０１８</a:t>
                      </a:r>
                      <a:endParaRPr lang="en-US" sz="900" b="1" kern="0" dirty="0">
                        <a:effectLst/>
                        <a:latin typeface="Meiryo UI" panose="020B0604030504040204" pitchFamily="50" charset="-128"/>
                        <a:ea typeface="Meiryo UI" panose="020B0604030504040204" pitchFamily="50" charset="-128"/>
                      </a:endParaRPr>
                    </a:p>
                  </a:txBody>
                  <a:tcPr marL="38571" marR="38571" marT="0" marB="0" anchor="ctr"/>
                </a:tc>
                <a:extLst>
                  <a:ext uri="{0D108BD9-81ED-4DB2-BD59-A6C34878D82A}">
                    <a16:rowId xmlns:a16="http://schemas.microsoft.com/office/drawing/2014/main" val="2256579646"/>
                  </a:ext>
                </a:extLst>
              </a:tr>
              <a:tr h="356512">
                <a:tc>
                  <a:txBody>
                    <a:bodyPr/>
                    <a:lstStyle/>
                    <a:p>
                      <a:pPr algn="ctr" eaLnBrk="0" fontAlgn="base" latinLnBrk="1" hangingPunct="0">
                        <a:lnSpc>
                          <a:spcPts val="1200"/>
                        </a:lnSpc>
                      </a:pPr>
                      <a:r>
                        <a:rPr lang="ja-JP" altLang="en-US" sz="900" b="0" kern="100" dirty="0">
                          <a:effectLst/>
                        </a:rPr>
                        <a:t>相談窓口</a:t>
                      </a:r>
                      <a:endParaRPr lang="ja-JP" sz="9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17689" marR="17689" marT="0" marB="0" anchor="ctr"/>
                </a:tc>
                <a:tc>
                  <a:txBody>
                    <a:bodyPr/>
                    <a:lstStyle/>
                    <a:p>
                      <a:pPr algn="l" eaLnBrk="0" fontAlgn="base" latinLnBrk="1" hangingPunct="0">
                        <a:lnSpc>
                          <a:spcPts val="1420"/>
                        </a:lnSpc>
                      </a:pPr>
                      <a:r>
                        <a:rPr lang="ja-JP" altLang="ja-JP" sz="900" b="0" kern="0" dirty="0">
                          <a:effectLst/>
                        </a:rPr>
                        <a:t>〒</a:t>
                      </a:r>
                      <a:r>
                        <a:rPr lang="en-US" altLang="ja-JP" sz="900" b="0" kern="0" dirty="0">
                          <a:effectLst/>
                        </a:rPr>
                        <a:t>880-0032</a:t>
                      </a:r>
                    </a:p>
                    <a:p>
                      <a:pPr algn="l" eaLnBrk="0" fontAlgn="base" latinLnBrk="1" hangingPunct="0">
                        <a:lnSpc>
                          <a:spcPts val="1420"/>
                        </a:lnSpc>
                      </a:pPr>
                      <a:r>
                        <a:rPr lang="ja-JP" altLang="ja-JP" sz="900" b="0" kern="0" dirty="0">
                          <a:effectLst/>
                        </a:rPr>
                        <a:t>宮崎市霧島</a:t>
                      </a:r>
                      <a:r>
                        <a:rPr lang="en-US" altLang="ja-JP" sz="900" b="0" kern="0" dirty="0">
                          <a:effectLst/>
                        </a:rPr>
                        <a:t>1-1-2</a:t>
                      </a:r>
                      <a:r>
                        <a:rPr lang="ja-JP" altLang="en-US" sz="900" b="0" kern="0" dirty="0">
                          <a:effectLst/>
                        </a:rPr>
                        <a:t>　中央保健所</a:t>
                      </a:r>
                      <a:endParaRPr lang="en-US" altLang="ja-JP" sz="900" b="0" kern="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8571" marR="38571" marT="0" marB="0" anchor="ctr"/>
                </a:tc>
                <a:extLst>
                  <a:ext uri="{0D108BD9-81ED-4DB2-BD59-A6C34878D82A}">
                    <a16:rowId xmlns:a16="http://schemas.microsoft.com/office/drawing/2014/main" val="3503137619"/>
                  </a:ext>
                </a:extLst>
              </a:tr>
              <a:tr h="471474">
                <a:tc>
                  <a:txBody>
                    <a:bodyPr/>
                    <a:lstStyle/>
                    <a:p>
                      <a:pPr algn="ctr" eaLnBrk="0" fontAlgn="base" latinLnBrk="1" hangingPunct="0">
                        <a:lnSpc>
                          <a:spcPts val="1200"/>
                        </a:lnSpc>
                      </a:pPr>
                      <a:r>
                        <a:rPr lang="ja-JP" altLang="en-US" sz="900" b="0" kern="100" dirty="0">
                          <a:effectLst/>
                        </a:rPr>
                        <a:t>相談日時　</a:t>
                      </a:r>
                      <a:endParaRPr lang="ja-JP" sz="9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17689" marR="17689" marT="0" marB="0" anchor="ctr"/>
                </a:tc>
                <a:tc>
                  <a:txBody>
                    <a:bodyPr/>
                    <a:lstStyle/>
                    <a:p>
                      <a:pPr algn="l" eaLnBrk="0" fontAlgn="base" latinLnBrk="1" hangingPunct="0">
                        <a:lnSpc>
                          <a:spcPts val="1590"/>
                        </a:lnSpc>
                      </a:pPr>
                      <a:r>
                        <a:rPr lang="ja-JP" altLang="en-US" sz="900" b="0" kern="0" dirty="0">
                          <a:effectLst/>
                        </a:rPr>
                        <a:t>月曜日～金曜日　９：３０～１５：３０</a:t>
                      </a:r>
                      <a:endParaRPr lang="en-US" altLang="ja-JP" sz="900" b="0" kern="0" dirty="0">
                        <a:effectLst/>
                      </a:endParaRPr>
                    </a:p>
                    <a:p>
                      <a:pPr algn="l" eaLnBrk="0" fontAlgn="base" latinLnBrk="1" hangingPunct="0">
                        <a:lnSpc>
                          <a:spcPts val="1590"/>
                        </a:lnSpc>
                      </a:pPr>
                      <a:r>
                        <a:rPr lang="en-US" altLang="ja-JP" sz="900" b="0" kern="0" dirty="0">
                          <a:effectLst/>
                        </a:rPr>
                        <a:t>※</a:t>
                      </a:r>
                      <a:r>
                        <a:rPr lang="ja-JP" altLang="en-US" sz="900" b="0" kern="0" dirty="0">
                          <a:effectLst/>
                        </a:rPr>
                        <a:t>祝日・年末年始を除きます。</a:t>
                      </a:r>
                      <a:endParaRPr lang="en-US" altLang="ja-JP" sz="900" b="0" kern="0" dirty="0">
                        <a:effectLst/>
                        <a:latin typeface="Meiryo UI" panose="020B0604030504040204" pitchFamily="50" charset="-128"/>
                        <a:ea typeface="Meiryo UI" panose="020B0604030504040204" pitchFamily="50" charset="-128"/>
                      </a:endParaRPr>
                    </a:p>
                  </a:txBody>
                  <a:tcPr marL="38571" marR="38571" marT="0" marB="0" anchor="ctr"/>
                </a:tc>
                <a:extLst>
                  <a:ext uri="{0D108BD9-81ED-4DB2-BD59-A6C34878D82A}">
                    <a16:rowId xmlns:a16="http://schemas.microsoft.com/office/drawing/2014/main" val="3014163557"/>
                  </a:ext>
                </a:extLst>
              </a:tr>
              <a:tr h="266590">
                <a:tc>
                  <a:txBody>
                    <a:bodyPr/>
                    <a:lstStyle/>
                    <a:p>
                      <a:pPr algn="ctr" eaLnBrk="0" fontAlgn="base" latinLnBrk="1" hangingPunct="0">
                        <a:lnSpc>
                          <a:spcPts val="1590"/>
                        </a:lnSpc>
                      </a:pPr>
                      <a:r>
                        <a:rPr lang="ja-JP" altLang="en-US" sz="900" b="0" kern="100" dirty="0">
                          <a:effectLst/>
                        </a:rPr>
                        <a:t>相談方法</a:t>
                      </a:r>
                      <a:endParaRPr lang="ja-JP" sz="9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17689" marR="17689" marT="0" marB="0" anchor="ctr"/>
                </a:tc>
                <a:tc>
                  <a:txBody>
                    <a:bodyPr/>
                    <a:lstStyle/>
                    <a:p>
                      <a:pPr algn="l" eaLnBrk="0" fontAlgn="base" latinLnBrk="1" hangingPunct="0">
                        <a:lnSpc>
                          <a:spcPts val="1590"/>
                        </a:lnSpc>
                      </a:pPr>
                      <a:r>
                        <a:rPr lang="ja-JP" altLang="en-US" sz="900" b="0" kern="0" dirty="0">
                          <a:effectLst/>
                        </a:rPr>
                        <a:t>電話、面接（面接は予約制）</a:t>
                      </a:r>
                      <a:endParaRPr lang="en-US" sz="900" b="0" kern="0" dirty="0">
                        <a:effectLst/>
                        <a:latin typeface="Meiryo UI" panose="020B0604030504040204" pitchFamily="50" charset="-128"/>
                        <a:ea typeface="Meiryo UI" panose="020B0604030504040204" pitchFamily="50" charset="-128"/>
                      </a:endParaRPr>
                    </a:p>
                  </a:txBody>
                  <a:tcPr marL="38571" marR="38571" marT="0" marB="0" anchor="ctr"/>
                </a:tc>
                <a:extLst>
                  <a:ext uri="{0D108BD9-81ED-4DB2-BD59-A6C34878D82A}">
                    <a16:rowId xmlns:a16="http://schemas.microsoft.com/office/drawing/2014/main" val="2995198238"/>
                  </a:ext>
                </a:extLst>
              </a:tr>
            </a:tbl>
          </a:graphicData>
        </a:graphic>
      </p:graphicFrame>
      <p:sp>
        <p:nvSpPr>
          <p:cNvPr id="40" name="吹き出し: 角を丸めた四角形 39">
            <a:extLst>
              <a:ext uri="{FF2B5EF4-FFF2-40B4-BE49-F238E27FC236}">
                <a16:creationId xmlns:a16="http://schemas.microsoft.com/office/drawing/2014/main" id="{A00A4387-5D8B-070F-C3A8-3E5521C4A280}"/>
              </a:ext>
            </a:extLst>
          </p:cNvPr>
          <p:cNvSpPr/>
          <p:nvPr/>
        </p:nvSpPr>
        <p:spPr>
          <a:xfrm>
            <a:off x="1290503" y="7962471"/>
            <a:ext cx="1566769" cy="1037416"/>
          </a:xfrm>
          <a:prstGeom prst="wedgeRoundRectCallout">
            <a:avLst>
              <a:gd name="adj1" fmla="val -51351"/>
              <a:gd name="adj2" fmla="val 66652"/>
              <a:gd name="adj3" fmla="val 16667"/>
            </a:avLst>
          </a:prstGeom>
        </p:spPr>
        <p:style>
          <a:lnRef idx="2">
            <a:schemeClr val="accent6"/>
          </a:lnRef>
          <a:fillRef idx="1">
            <a:schemeClr val="lt1"/>
          </a:fillRef>
          <a:effectRef idx="0">
            <a:schemeClr val="accent6"/>
          </a:effectRef>
          <a:fontRef idx="minor">
            <a:schemeClr val="dk1"/>
          </a:fontRef>
        </p:style>
        <p:txBody>
          <a:bodyPr lIns="72000" rIns="25714" rtlCol="0" anchor="ctr"/>
          <a:lstStyle/>
          <a:p>
            <a:pPr defTabSz="244933">
              <a:defRPr/>
            </a:pPr>
            <a:r>
              <a:rPr kumimoji="1" lang="ja-JP" altLang="en-US" sz="1000" dirty="0">
                <a:solidFill>
                  <a:prstClr val="black"/>
                </a:solidFill>
                <a:latin typeface="Meiryo UI" panose="020B0604030504040204" pitchFamily="50" charset="-128"/>
                <a:ea typeface="Meiryo UI" panose="020B0604030504040204" pitchFamily="50" charset="-128"/>
              </a:rPr>
              <a:t>不妊に関する悩みなど、</a:t>
            </a:r>
            <a:endParaRPr kumimoji="1" lang="en-US" altLang="ja-JP" sz="1000" dirty="0">
              <a:solidFill>
                <a:prstClr val="black"/>
              </a:solidFill>
              <a:latin typeface="Meiryo UI" panose="020B0604030504040204" pitchFamily="50" charset="-128"/>
              <a:ea typeface="Meiryo UI" panose="020B0604030504040204" pitchFamily="50" charset="-128"/>
            </a:endParaRPr>
          </a:p>
          <a:p>
            <a:pPr defTabSz="244933">
              <a:defRPr/>
            </a:pPr>
            <a:r>
              <a:rPr kumimoji="1" lang="ja-JP" altLang="en-US" sz="1000" dirty="0">
                <a:solidFill>
                  <a:prstClr val="black"/>
                </a:solidFill>
                <a:latin typeface="Meiryo UI" panose="020B0604030504040204" pitchFamily="50" charset="-128"/>
                <a:ea typeface="Meiryo UI" panose="020B0604030504040204" pitchFamily="50" charset="-128"/>
              </a:rPr>
              <a:t>お気軽にご相談ください。</a:t>
            </a:r>
            <a:endParaRPr kumimoji="1" lang="en-US" altLang="ja-JP" sz="1000" dirty="0">
              <a:solidFill>
                <a:prstClr val="black"/>
              </a:solidFill>
              <a:latin typeface="Meiryo UI" panose="020B0604030504040204" pitchFamily="50" charset="-128"/>
              <a:ea typeface="Meiryo UI" panose="020B0604030504040204" pitchFamily="50" charset="-128"/>
            </a:endParaRPr>
          </a:p>
          <a:p>
            <a:pPr defTabSz="244933">
              <a:defRPr/>
            </a:pPr>
            <a:r>
              <a:rPr kumimoji="1" lang="ja-JP" altLang="en-US" sz="1000" dirty="0">
                <a:solidFill>
                  <a:prstClr val="black"/>
                </a:solidFill>
                <a:latin typeface="Meiryo UI" panose="020B0604030504040204" pitchFamily="50" charset="-128"/>
                <a:ea typeface="Meiryo UI" panose="020B0604030504040204" pitchFamily="50" charset="-128"/>
              </a:rPr>
              <a:t>女性の専門相談員が</a:t>
            </a:r>
            <a:endParaRPr kumimoji="1" lang="en-US" altLang="ja-JP" sz="1000" dirty="0">
              <a:solidFill>
                <a:prstClr val="black"/>
              </a:solidFill>
              <a:latin typeface="Meiryo UI" panose="020B0604030504040204" pitchFamily="50" charset="-128"/>
              <a:ea typeface="Meiryo UI" panose="020B0604030504040204" pitchFamily="50" charset="-128"/>
            </a:endParaRPr>
          </a:p>
          <a:p>
            <a:pPr defTabSz="244933">
              <a:defRPr/>
            </a:pPr>
            <a:r>
              <a:rPr kumimoji="1" lang="ja-JP" altLang="en-US" sz="1000" dirty="0">
                <a:solidFill>
                  <a:prstClr val="black"/>
                </a:solidFill>
                <a:latin typeface="Meiryo UI" panose="020B0604030504040204" pitchFamily="50" charset="-128"/>
                <a:ea typeface="Meiryo UI" panose="020B0604030504040204" pitchFamily="50" charset="-128"/>
              </a:rPr>
              <a:t>お受けします。</a:t>
            </a:r>
            <a:endParaRPr kumimoji="1" lang="en-US" altLang="ja-JP" sz="1000" dirty="0">
              <a:solidFill>
                <a:prstClr val="black"/>
              </a:solidFill>
              <a:latin typeface="Meiryo UI" panose="020B0604030504040204" pitchFamily="50" charset="-128"/>
              <a:ea typeface="Meiryo UI" panose="020B0604030504040204" pitchFamily="50" charset="-128"/>
            </a:endParaRPr>
          </a:p>
          <a:p>
            <a:pPr defTabSz="244933">
              <a:defRPr/>
            </a:pPr>
            <a:r>
              <a:rPr kumimoji="1" lang="ja-JP" altLang="en-US" sz="1000" dirty="0">
                <a:solidFill>
                  <a:prstClr val="black"/>
                </a:solidFill>
                <a:latin typeface="Meiryo UI" panose="020B0604030504040204" pitchFamily="50" charset="-128"/>
                <a:ea typeface="Meiryo UI" panose="020B0604030504040204" pitchFamily="50" charset="-128"/>
              </a:rPr>
              <a:t>男性の方からの相談も</a:t>
            </a:r>
            <a:endParaRPr kumimoji="1" lang="en-US" altLang="ja-JP" sz="1000" dirty="0">
              <a:solidFill>
                <a:prstClr val="black"/>
              </a:solidFill>
              <a:latin typeface="Meiryo UI" panose="020B0604030504040204" pitchFamily="50" charset="-128"/>
              <a:ea typeface="Meiryo UI" panose="020B0604030504040204" pitchFamily="50" charset="-128"/>
            </a:endParaRPr>
          </a:p>
          <a:p>
            <a:pPr defTabSz="244933">
              <a:defRPr/>
            </a:pPr>
            <a:r>
              <a:rPr kumimoji="1" lang="en-US" altLang="ja-JP" sz="1000" dirty="0">
                <a:solidFill>
                  <a:prstClr val="black"/>
                </a:solidFill>
                <a:latin typeface="Meiryo UI" panose="020B0604030504040204" pitchFamily="50" charset="-128"/>
                <a:ea typeface="Meiryo UI" panose="020B0604030504040204" pitchFamily="50" charset="-128"/>
              </a:rPr>
              <a:t>OK</a:t>
            </a:r>
            <a:r>
              <a:rPr kumimoji="1" lang="ja-JP" altLang="en-US" sz="1000" dirty="0">
                <a:solidFill>
                  <a:prstClr val="black"/>
                </a:solidFill>
                <a:latin typeface="Meiryo UI" panose="020B0604030504040204" pitchFamily="50" charset="-128"/>
                <a:ea typeface="Meiryo UI" panose="020B0604030504040204" pitchFamily="50" charset="-128"/>
              </a:rPr>
              <a:t>です。</a:t>
            </a:r>
          </a:p>
        </p:txBody>
      </p:sp>
      <p:sp>
        <p:nvSpPr>
          <p:cNvPr id="41" name="正方形/長方形 40">
            <a:extLst>
              <a:ext uri="{FF2B5EF4-FFF2-40B4-BE49-F238E27FC236}">
                <a16:creationId xmlns:a16="http://schemas.microsoft.com/office/drawing/2014/main" id="{6A62CB25-B15C-447C-5B1F-97CDFAB13A06}"/>
              </a:ext>
            </a:extLst>
          </p:cNvPr>
          <p:cNvSpPr/>
          <p:nvPr/>
        </p:nvSpPr>
        <p:spPr>
          <a:xfrm>
            <a:off x="3139438" y="7654071"/>
            <a:ext cx="3289641" cy="305368"/>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r>
              <a:rPr kumimoji="1" lang="ja-JP" altLang="en-US" sz="1100" b="1" dirty="0">
                <a:solidFill>
                  <a:schemeClr val="tx1"/>
                </a:solidFill>
                <a:latin typeface="Meiryo UI" panose="020B0604030504040204" pitchFamily="50" charset="-128"/>
                <a:ea typeface="Meiryo UI" panose="020B0604030504040204" pitchFamily="50" charset="-128"/>
              </a:rPr>
              <a:t>不妊専門相談センター「ウイング」</a:t>
            </a:r>
            <a:endParaRPr kumimoji="1" lang="ja-JP" altLang="en-US" sz="1100" dirty="0"/>
          </a:p>
        </p:txBody>
      </p:sp>
      <p:sp>
        <p:nvSpPr>
          <p:cNvPr id="43" name="タイトル 1">
            <a:extLst>
              <a:ext uri="{FF2B5EF4-FFF2-40B4-BE49-F238E27FC236}">
                <a16:creationId xmlns:a16="http://schemas.microsoft.com/office/drawing/2014/main" id="{82FAD1B0-B0DB-5C68-B3E1-57DABF6A8323}"/>
              </a:ext>
            </a:extLst>
          </p:cNvPr>
          <p:cNvSpPr txBox="1">
            <a:spLocks/>
          </p:cNvSpPr>
          <p:nvPr/>
        </p:nvSpPr>
        <p:spPr>
          <a:xfrm>
            <a:off x="182136" y="7621022"/>
            <a:ext cx="1872000" cy="180000"/>
          </a:xfrm>
          <a:prstGeom prst="rect">
            <a:avLst/>
          </a:prstGeom>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nSpc>
                <a:spcPct val="100000"/>
              </a:lnSpc>
            </a:pPr>
            <a:r>
              <a:rPr lang="en-US" altLang="ja-JP" sz="1200" b="1" dirty="0">
                <a:solidFill>
                  <a:schemeClr val="bg1"/>
                </a:solidFill>
                <a:latin typeface="Meiryo UI" panose="020B0604030504040204" pitchFamily="50" charset="-128"/>
                <a:ea typeface="Meiryo UI" panose="020B0604030504040204" pitchFamily="50" charset="-128"/>
              </a:rPr>
              <a:t>7.</a:t>
            </a:r>
            <a:r>
              <a:rPr lang="ja-JP" altLang="en-US" sz="1200" b="1" dirty="0">
                <a:solidFill>
                  <a:schemeClr val="bg1"/>
                </a:solidFill>
                <a:latin typeface="Meiryo UI" panose="020B0604030504040204" pitchFamily="50" charset="-128"/>
                <a:ea typeface="Meiryo UI" panose="020B0604030504040204" pitchFamily="50" charset="-128"/>
              </a:rPr>
              <a:t>不妊に関する相談窓口</a:t>
            </a:r>
            <a:endParaRPr lang="en-US" altLang="ja-JP" sz="1200" b="1" dirty="0">
              <a:solidFill>
                <a:schemeClr val="bg1"/>
              </a:solidFill>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A92716E1-82BD-877A-FF6C-AFDCD5364AA1}"/>
              </a:ext>
            </a:extLst>
          </p:cNvPr>
          <p:cNvSpPr txBox="1"/>
          <p:nvPr/>
        </p:nvSpPr>
        <p:spPr>
          <a:xfrm>
            <a:off x="1118136" y="176489"/>
            <a:ext cx="6970956" cy="261610"/>
          </a:xfrm>
          <a:prstGeom prst="rect">
            <a:avLst/>
          </a:prstGeom>
          <a:noFill/>
        </p:spPr>
        <p:txBody>
          <a:bodyPr wrap="square" rtlCol="0">
            <a:spAutoFit/>
          </a:bodyPr>
          <a:lstStyle/>
          <a:p>
            <a:r>
              <a:rPr kumimoji="1" lang="ja-JP" altLang="en-US" sz="1050" dirty="0"/>
              <a:t>お住まいの市町村を管轄する保健所へ申請してください。</a:t>
            </a:r>
          </a:p>
        </p:txBody>
      </p:sp>
      <p:sp>
        <p:nvSpPr>
          <p:cNvPr id="3" name="テキスト ボックス 2">
            <a:extLst>
              <a:ext uri="{FF2B5EF4-FFF2-40B4-BE49-F238E27FC236}">
                <a16:creationId xmlns:a16="http://schemas.microsoft.com/office/drawing/2014/main" id="{4B597B2D-71A9-E83C-ABCE-FCAF27181F14}"/>
              </a:ext>
            </a:extLst>
          </p:cNvPr>
          <p:cNvSpPr txBox="1"/>
          <p:nvPr/>
        </p:nvSpPr>
        <p:spPr>
          <a:xfrm>
            <a:off x="5470365" y="9602553"/>
            <a:ext cx="1387635" cy="253916"/>
          </a:xfrm>
          <a:prstGeom prst="rect">
            <a:avLst/>
          </a:prstGeom>
          <a:noFill/>
        </p:spPr>
        <p:txBody>
          <a:bodyPr wrap="square" rtlCol="0">
            <a:spAutoFit/>
          </a:bodyPr>
          <a:lstStyle/>
          <a:p>
            <a:r>
              <a:rPr kumimoji="1" lang="ja-JP" altLang="en-US" sz="1000" b="1" u="sng" dirty="0">
                <a:latin typeface="Meiryo UI" panose="020B0604030504040204" pitchFamily="50" charset="-128"/>
                <a:ea typeface="Meiryo UI" panose="020B0604030504040204" pitchFamily="50" charset="-128"/>
              </a:rPr>
              <a:t>次ページに続きます</a:t>
            </a:r>
          </a:p>
        </p:txBody>
      </p:sp>
    </p:spTree>
    <p:extLst>
      <p:ext uri="{BB962C8B-B14F-4D97-AF65-F5344CB8AC3E}">
        <p14:creationId xmlns:p14="http://schemas.microsoft.com/office/powerpoint/2010/main" val="2692190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正方形/長方形 49">
            <a:extLst>
              <a:ext uri="{FF2B5EF4-FFF2-40B4-BE49-F238E27FC236}">
                <a16:creationId xmlns:a16="http://schemas.microsoft.com/office/drawing/2014/main" id="{B7029377-6D99-AE08-F29D-5044F4A21EED}"/>
              </a:ext>
            </a:extLst>
          </p:cNvPr>
          <p:cNvSpPr/>
          <p:nvPr/>
        </p:nvSpPr>
        <p:spPr>
          <a:xfrm>
            <a:off x="127164" y="71306"/>
            <a:ext cx="6603671" cy="706044"/>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r>
              <a:rPr kumimoji="1" lang="ja-JP" altLang="en-US" sz="1200" dirty="0">
                <a:latin typeface="Meiryo UI" panose="020B0604030504040204" pitchFamily="50" charset="-128"/>
                <a:ea typeface="Meiryo UI" panose="020B0604030504040204" pitchFamily="50" charset="-128"/>
              </a:rPr>
              <a:t>　　　　　　　　　　　　</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生殖補助医療には、下表の</a:t>
            </a:r>
            <a:r>
              <a:rPr kumimoji="1" lang="en-US" altLang="ja-JP" sz="1200" dirty="0">
                <a:latin typeface="Meiryo UI" panose="020B0604030504040204" pitchFamily="50" charset="-128"/>
                <a:ea typeface="Meiryo UI" panose="020B0604030504040204" pitchFamily="50" charset="-128"/>
              </a:rPr>
              <a:t>A</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H</a:t>
            </a:r>
            <a:r>
              <a:rPr kumimoji="1" lang="ja-JP" altLang="en-US" sz="1200" dirty="0">
                <a:latin typeface="Meiryo UI" panose="020B0604030504040204" pitchFamily="50" charset="-128"/>
                <a:ea typeface="Meiryo UI" panose="020B0604030504040204" pitchFamily="50" charset="-128"/>
              </a:rPr>
              <a:t>があります。実施した治療がどのステージにあたるかは、医療機関にご確認ください。それぞれのステージが終了した段階で「</a:t>
            </a:r>
            <a:r>
              <a:rPr kumimoji="1" lang="en-US" altLang="ja-JP" sz="1200" dirty="0">
                <a:latin typeface="Meiryo UI" panose="020B0604030504040204" pitchFamily="50" charset="-128"/>
                <a:ea typeface="Meiryo UI" panose="020B0604030504040204" pitchFamily="50" charset="-128"/>
              </a:rPr>
              <a:t>1</a:t>
            </a:r>
            <a:r>
              <a:rPr kumimoji="1" lang="ja-JP" altLang="en-US" sz="1200" dirty="0">
                <a:latin typeface="Meiryo UI" panose="020B0604030504040204" pitchFamily="50" charset="-128"/>
                <a:ea typeface="Meiryo UI" panose="020B0604030504040204" pitchFamily="50" charset="-128"/>
              </a:rPr>
              <a:t>回の治療」としてカウントします。</a:t>
            </a:r>
            <a:endParaRPr kumimoji="1" lang="en-US" altLang="ja-JP" sz="1200" dirty="0">
              <a:latin typeface="+mj-ea"/>
              <a:ea typeface="+mj-ea"/>
            </a:endParaRPr>
          </a:p>
        </p:txBody>
      </p:sp>
      <p:sp>
        <p:nvSpPr>
          <p:cNvPr id="52" name="タイトル 1">
            <a:extLst>
              <a:ext uri="{FF2B5EF4-FFF2-40B4-BE49-F238E27FC236}">
                <a16:creationId xmlns:a16="http://schemas.microsoft.com/office/drawing/2014/main" id="{3F576DD2-5112-6BEB-6FC8-30A482CFD0C5}"/>
              </a:ext>
            </a:extLst>
          </p:cNvPr>
          <p:cNvSpPr txBox="1">
            <a:spLocks/>
          </p:cNvSpPr>
          <p:nvPr/>
        </p:nvSpPr>
        <p:spPr>
          <a:xfrm>
            <a:off x="174985" y="137235"/>
            <a:ext cx="1584000" cy="180000"/>
          </a:xfrm>
          <a:prstGeom prst="rect">
            <a:avLst/>
          </a:prstGeom>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nSpc>
                <a:spcPct val="100000"/>
              </a:lnSpc>
            </a:pPr>
            <a:r>
              <a:rPr lang="en-US" altLang="ja-JP" sz="1200" b="1" dirty="0">
                <a:solidFill>
                  <a:schemeClr val="bg1"/>
                </a:solidFill>
                <a:latin typeface="Meiryo UI" panose="020B0604030504040204" pitchFamily="50" charset="-128"/>
                <a:ea typeface="Meiryo UI" panose="020B0604030504040204" pitchFamily="50" charset="-128"/>
              </a:rPr>
              <a:t>8.</a:t>
            </a:r>
            <a:r>
              <a:rPr lang="ja-JP" altLang="en-US" sz="1200" b="1" dirty="0">
                <a:solidFill>
                  <a:schemeClr val="bg1"/>
                </a:solidFill>
                <a:latin typeface="Meiryo UI" panose="020B0604030504040204" pitchFamily="50" charset="-128"/>
                <a:ea typeface="Meiryo UI" panose="020B0604030504040204" pitchFamily="50" charset="-128"/>
              </a:rPr>
              <a:t>治療期間の考え方</a:t>
            </a:r>
            <a:endParaRPr lang="en-US" altLang="ja-JP" sz="1200" b="1" dirty="0">
              <a:solidFill>
                <a:schemeClr val="bg1"/>
              </a:solidFill>
              <a:latin typeface="Meiryo UI" panose="020B0604030504040204" pitchFamily="50" charset="-128"/>
              <a:ea typeface="Meiryo UI" panose="020B0604030504040204" pitchFamily="50" charset="-128"/>
            </a:endParaRPr>
          </a:p>
        </p:txBody>
      </p:sp>
      <p:sp>
        <p:nvSpPr>
          <p:cNvPr id="53" name="テキスト ボックス 52">
            <a:extLst>
              <a:ext uri="{FF2B5EF4-FFF2-40B4-BE49-F238E27FC236}">
                <a16:creationId xmlns:a16="http://schemas.microsoft.com/office/drawing/2014/main" id="{1B0D4A5E-53D5-CFC0-EFC8-1D148C18EAB7}"/>
              </a:ext>
            </a:extLst>
          </p:cNvPr>
          <p:cNvSpPr txBox="1"/>
          <p:nvPr/>
        </p:nvSpPr>
        <p:spPr>
          <a:xfrm>
            <a:off x="3285490" y="9649642"/>
            <a:ext cx="873196" cy="253916"/>
          </a:xfrm>
          <a:prstGeom prst="rect">
            <a:avLst/>
          </a:prstGeom>
          <a:noFill/>
        </p:spPr>
        <p:txBody>
          <a:bodyPr wrap="square" rtlCol="0">
            <a:spAutoFit/>
          </a:bodyPr>
          <a:lstStyle/>
          <a:p>
            <a:r>
              <a:rPr kumimoji="1" lang="en-US" altLang="ja-JP" sz="1050" b="1" dirty="0">
                <a:latin typeface="Meiryo UI" panose="020B0604030504040204" pitchFamily="50" charset="-128"/>
                <a:ea typeface="Meiryo UI" panose="020B0604030504040204" pitchFamily="50" charset="-128"/>
              </a:rPr>
              <a:t>3</a:t>
            </a:r>
          </a:p>
        </p:txBody>
      </p:sp>
      <p:sp>
        <p:nvSpPr>
          <p:cNvPr id="96" name="正方形/長方形 95">
            <a:extLst>
              <a:ext uri="{FF2B5EF4-FFF2-40B4-BE49-F238E27FC236}">
                <a16:creationId xmlns:a16="http://schemas.microsoft.com/office/drawing/2014/main" id="{EA79379D-C9DF-C7ED-5742-B651F30C589A}"/>
              </a:ext>
            </a:extLst>
          </p:cNvPr>
          <p:cNvSpPr/>
          <p:nvPr/>
        </p:nvSpPr>
        <p:spPr>
          <a:xfrm>
            <a:off x="174985" y="4717744"/>
            <a:ext cx="6556498" cy="4852537"/>
          </a:xfrm>
          <a:prstGeom prst="rect">
            <a:avLst/>
          </a:prstGeom>
        </p:spPr>
        <p:style>
          <a:lnRef idx="2">
            <a:schemeClr val="accent5"/>
          </a:lnRef>
          <a:fillRef idx="1">
            <a:schemeClr val="lt1"/>
          </a:fillRef>
          <a:effectRef idx="0">
            <a:schemeClr val="accent5"/>
          </a:effectRef>
          <a:fontRef idx="minor">
            <a:schemeClr val="dk1"/>
          </a:fontRef>
        </p:style>
        <p:txBody>
          <a:bodyPr rtlCol="0" anchor="t"/>
          <a:lstStyle/>
          <a:p>
            <a:endParaRPr kumimoji="1" lang="en-US" altLang="ja-JP" sz="900" dirty="0">
              <a:latin typeface="BIZ UDゴシック" panose="020B0400000000000000" pitchFamily="49" charset="-128"/>
              <a:ea typeface="BIZ UDゴシック" panose="020B0400000000000000" pitchFamily="49" charset="-128"/>
            </a:endParaRPr>
          </a:p>
          <a:p>
            <a:endParaRPr kumimoji="1" lang="en-US" altLang="ja-JP" sz="700" dirty="0">
              <a:latin typeface="BIZ UDゴシック" panose="020B0400000000000000" pitchFamily="49" charset="-128"/>
              <a:ea typeface="BIZ UDゴシック" panose="020B0400000000000000" pitchFamily="49" charset="-128"/>
            </a:endParaRPr>
          </a:p>
          <a:p>
            <a:r>
              <a:rPr kumimoji="1" lang="ja-JP" altLang="en-US" sz="900" dirty="0">
                <a:latin typeface="BIZ UDゴシック" panose="020B0400000000000000" pitchFamily="49" charset="-128"/>
                <a:ea typeface="BIZ UDゴシック" panose="020B0400000000000000" pitchFamily="49" charset="-128"/>
              </a:rPr>
              <a:t>●治療終了後に加入している医療保険から、高額療養費の支給や付加（附加）給付を受けられる方は、その給付額が分かる</a:t>
            </a:r>
            <a:endParaRPr kumimoji="1" lang="en-US" altLang="ja-JP" sz="900" dirty="0">
              <a:latin typeface="BIZ UDゴシック" panose="020B0400000000000000" pitchFamily="49" charset="-128"/>
              <a:ea typeface="BIZ UDゴシック" panose="020B0400000000000000" pitchFamily="49" charset="-128"/>
            </a:endParaRPr>
          </a:p>
          <a:p>
            <a:r>
              <a:rPr kumimoji="1" lang="ja-JP" altLang="en-US" sz="900" dirty="0">
                <a:latin typeface="BIZ UDゴシック" panose="020B0400000000000000" pitchFamily="49" charset="-128"/>
                <a:ea typeface="BIZ UDゴシック" panose="020B0400000000000000" pitchFamily="49" charset="-128"/>
              </a:rPr>
              <a:t>　書類（決定通知書や振り込まれた通帳の写し等）の提出が必要です。</a:t>
            </a:r>
            <a:endParaRPr kumimoji="1" lang="en-US" altLang="ja-JP" sz="900" dirty="0">
              <a:latin typeface="BIZ UDゴシック" panose="020B0400000000000000" pitchFamily="49" charset="-128"/>
              <a:ea typeface="BIZ UDゴシック" panose="020B0400000000000000" pitchFamily="49" charset="-128"/>
            </a:endParaRPr>
          </a:p>
          <a:p>
            <a:r>
              <a:rPr kumimoji="1" lang="ja-JP" altLang="en-US" sz="900" dirty="0">
                <a:latin typeface="BIZ UDゴシック" panose="020B0400000000000000" pitchFamily="49" charset="-128"/>
                <a:ea typeface="BIZ UDゴシック" panose="020B0400000000000000" pitchFamily="49" charset="-128"/>
              </a:rPr>
              <a:t>●これらの給付は、医療保険によって、手続きなしで自動給付される場合と、申請手続きを行った後に支給される場合が</a:t>
            </a:r>
            <a:endParaRPr kumimoji="1" lang="en-US" altLang="ja-JP" sz="900" dirty="0">
              <a:latin typeface="BIZ UDゴシック" panose="020B0400000000000000" pitchFamily="49" charset="-128"/>
              <a:ea typeface="BIZ UDゴシック" panose="020B0400000000000000" pitchFamily="49" charset="-128"/>
            </a:endParaRPr>
          </a:p>
          <a:p>
            <a:r>
              <a:rPr kumimoji="1" lang="ja-JP" altLang="en-US" sz="900" dirty="0">
                <a:latin typeface="BIZ UDゴシック" panose="020B0400000000000000" pitchFamily="49" charset="-128"/>
                <a:ea typeface="BIZ UDゴシック" panose="020B0400000000000000" pitchFamily="49" charset="-128"/>
              </a:rPr>
              <a:t>　ありますので、本事業の申請前に、ご確認をお願いします。</a:t>
            </a:r>
            <a:endParaRPr kumimoji="1" lang="en-US" altLang="ja-JP" sz="900" dirty="0">
              <a:latin typeface="BIZ UDゴシック" panose="020B0400000000000000" pitchFamily="49" charset="-128"/>
              <a:ea typeface="BIZ UDゴシック" panose="020B0400000000000000" pitchFamily="49" charset="-128"/>
            </a:endParaRPr>
          </a:p>
          <a:p>
            <a:endParaRPr kumimoji="1" lang="en-US" altLang="ja-JP" sz="100" dirty="0">
              <a:latin typeface="BIZ UDゴシック" panose="020B0400000000000000" pitchFamily="49" charset="-128"/>
              <a:ea typeface="BIZ UDゴシック" panose="020B0400000000000000" pitchFamily="49" charset="-128"/>
            </a:endParaRPr>
          </a:p>
          <a:p>
            <a:r>
              <a:rPr kumimoji="1" lang="en-US" altLang="ja-JP" sz="800" dirty="0">
                <a:latin typeface="游ゴシック" panose="020B0400000000000000" pitchFamily="50" charset="-128"/>
                <a:ea typeface="游ゴシック" panose="020B0400000000000000" pitchFamily="50" charset="-128"/>
              </a:rPr>
              <a:t>   ※</a:t>
            </a:r>
            <a:r>
              <a:rPr kumimoji="1" lang="ja-JP" altLang="en-US" sz="800" dirty="0">
                <a:latin typeface="游ゴシック" panose="020B0400000000000000" pitchFamily="50" charset="-128"/>
                <a:ea typeface="游ゴシック" panose="020B0400000000000000" pitchFamily="50" charset="-128"/>
              </a:rPr>
              <a:t>高額療養費については、医療機関での支払時に限度額認定証やマイナ保険証を提示し、支払った金額に反映されている場合は、付加　　</a:t>
            </a:r>
            <a:endParaRPr kumimoji="1" lang="en-US" altLang="ja-JP" sz="800" dirty="0">
              <a:latin typeface="游ゴシック" panose="020B0400000000000000" pitchFamily="50" charset="-128"/>
              <a:ea typeface="游ゴシック" panose="020B0400000000000000" pitchFamily="50" charset="-128"/>
            </a:endParaRPr>
          </a:p>
          <a:p>
            <a:r>
              <a:rPr kumimoji="1" lang="ja-JP" altLang="en-US" sz="800" dirty="0">
                <a:latin typeface="游ゴシック" panose="020B0400000000000000" pitchFamily="50" charset="-128"/>
                <a:ea typeface="游ゴシック" panose="020B0400000000000000" pitchFamily="50" charset="-128"/>
              </a:rPr>
              <a:t>　　（附加）給付の有無のみご確認をお願いします。</a:t>
            </a:r>
            <a:endParaRPr kumimoji="1" lang="en-US" altLang="ja-JP" sz="800" dirty="0">
              <a:latin typeface="游ゴシック" panose="020B0400000000000000" pitchFamily="50" charset="-128"/>
              <a:ea typeface="游ゴシック" panose="020B0400000000000000" pitchFamily="50" charset="-128"/>
            </a:endParaRPr>
          </a:p>
          <a:p>
            <a:r>
              <a:rPr kumimoji="1" lang="ja-JP" altLang="en-US" sz="700" dirty="0">
                <a:latin typeface="游ゴシック" panose="020B0400000000000000" pitchFamily="50" charset="-128"/>
                <a:ea typeface="游ゴシック" panose="020B0400000000000000" pitchFamily="50" charset="-128"/>
              </a:rPr>
              <a:t>　</a:t>
            </a:r>
            <a:r>
              <a:rPr kumimoji="1" lang="en-US" altLang="ja-JP" sz="800" dirty="0">
                <a:latin typeface="游ゴシック" panose="020B0400000000000000" pitchFamily="50" charset="-128"/>
                <a:ea typeface="游ゴシック" panose="020B0400000000000000" pitchFamily="50" charset="-128"/>
              </a:rPr>
              <a:t>※</a:t>
            </a:r>
            <a:r>
              <a:rPr kumimoji="1" lang="ja-JP" altLang="en-US" sz="800" dirty="0">
                <a:latin typeface="游ゴシック" panose="020B0400000000000000" pitchFamily="50" charset="-128"/>
                <a:ea typeface="游ゴシック" panose="020B0400000000000000" pitchFamily="50" charset="-128"/>
              </a:rPr>
              <a:t>助成金支給後に上記の受給が判明した場合は、助成金の全部又は一部を返還していただくことがあります。</a:t>
            </a:r>
            <a:endParaRPr kumimoji="1" lang="en-US" altLang="ja-JP" sz="800" dirty="0">
              <a:latin typeface="游ゴシック" panose="020B0400000000000000" pitchFamily="50" charset="-128"/>
              <a:ea typeface="游ゴシック" panose="020B0400000000000000" pitchFamily="50" charset="-128"/>
            </a:endParaRPr>
          </a:p>
          <a:p>
            <a:endParaRPr kumimoji="1" lang="en-US" altLang="ja-JP" sz="700" dirty="0">
              <a:latin typeface="游ゴシック" panose="020B0400000000000000" pitchFamily="50" charset="-128"/>
              <a:ea typeface="游ゴシック" panose="020B0400000000000000" pitchFamily="50" charset="-128"/>
            </a:endParaRPr>
          </a:p>
          <a:p>
            <a:r>
              <a:rPr kumimoji="1" lang="ja-JP" altLang="en-US" sz="1000" b="1" dirty="0">
                <a:latin typeface="游ゴシック" panose="020B0400000000000000" pitchFamily="50" charset="-128"/>
                <a:ea typeface="游ゴシック" panose="020B0400000000000000" pitchFamily="50" charset="-128"/>
              </a:rPr>
              <a:t>　</a:t>
            </a:r>
            <a:r>
              <a:rPr kumimoji="1" lang="ja-JP" altLang="en-US" sz="1000" b="1" u="sng" dirty="0">
                <a:latin typeface="游ゴシック" panose="020B0400000000000000" pitchFamily="50" charset="-128"/>
                <a:ea typeface="游ゴシック" panose="020B0400000000000000" pitchFamily="50" charset="-128"/>
              </a:rPr>
              <a:t>本事業申請前の確認の手順</a:t>
            </a:r>
            <a:endParaRPr kumimoji="1" lang="en-US" altLang="ja-JP" sz="1000" b="1" u="sng" dirty="0">
              <a:latin typeface="游ゴシック" panose="020B0400000000000000" pitchFamily="50" charset="-128"/>
              <a:ea typeface="游ゴシック" panose="020B0400000000000000" pitchFamily="50" charset="-128"/>
            </a:endParaRPr>
          </a:p>
          <a:p>
            <a:endParaRPr kumimoji="1" lang="en-US" altLang="ja-JP" sz="700" dirty="0">
              <a:latin typeface="游ゴシック" panose="020B0400000000000000" pitchFamily="50" charset="-128"/>
              <a:ea typeface="游ゴシック" panose="020B0400000000000000" pitchFamily="50" charset="-128"/>
            </a:endParaRPr>
          </a:p>
          <a:p>
            <a:endParaRPr kumimoji="1" lang="en-US" altLang="ja-JP" sz="700" dirty="0">
              <a:latin typeface="游ゴシック" panose="020B0400000000000000" pitchFamily="50" charset="-128"/>
              <a:ea typeface="游ゴシック" panose="020B0400000000000000" pitchFamily="50" charset="-128"/>
            </a:endParaRPr>
          </a:p>
          <a:p>
            <a:endParaRPr kumimoji="1" lang="en-US" altLang="ja-JP" sz="700" dirty="0">
              <a:latin typeface="游ゴシック" panose="020B0400000000000000" pitchFamily="50" charset="-128"/>
              <a:ea typeface="游ゴシック" panose="020B0400000000000000" pitchFamily="50" charset="-128"/>
            </a:endParaRPr>
          </a:p>
          <a:p>
            <a:endParaRPr kumimoji="1" lang="en-US" altLang="ja-JP" sz="700" dirty="0">
              <a:latin typeface="游ゴシック" panose="020B0400000000000000" pitchFamily="50" charset="-128"/>
              <a:ea typeface="游ゴシック" panose="020B0400000000000000" pitchFamily="50" charset="-128"/>
            </a:endParaRPr>
          </a:p>
          <a:p>
            <a:endParaRPr kumimoji="1" lang="en-US" altLang="ja-JP" sz="700" dirty="0">
              <a:latin typeface="游ゴシック" panose="020B0400000000000000" pitchFamily="50" charset="-128"/>
              <a:ea typeface="游ゴシック" panose="020B0400000000000000" pitchFamily="50" charset="-128"/>
            </a:endParaRPr>
          </a:p>
          <a:p>
            <a:endParaRPr kumimoji="1" lang="en-US" altLang="ja-JP" sz="700" dirty="0">
              <a:latin typeface="游ゴシック" panose="020B0400000000000000" pitchFamily="50" charset="-128"/>
              <a:ea typeface="游ゴシック" panose="020B0400000000000000" pitchFamily="50" charset="-128"/>
            </a:endParaRPr>
          </a:p>
          <a:p>
            <a:endParaRPr kumimoji="1" lang="en-US" altLang="ja-JP" sz="700" dirty="0">
              <a:latin typeface="游ゴシック" panose="020B0400000000000000" pitchFamily="50" charset="-128"/>
              <a:ea typeface="游ゴシック" panose="020B0400000000000000" pitchFamily="50" charset="-128"/>
            </a:endParaRPr>
          </a:p>
          <a:p>
            <a:endParaRPr kumimoji="1" lang="en-US" altLang="ja-JP" sz="700" dirty="0">
              <a:latin typeface="游ゴシック" panose="020B0400000000000000" pitchFamily="50" charset="-128"/>
              <a:ea typeface="游ゴシック" panose="020B0400000000000000" pitchFamily="50" charset="-128"/>
            </a:endParaRPr>
          </a:p>
          <a:p>
            <a:endParaRPr kumimoji="1" lang="en-US" altLang="ja-JP" sz="700" dirty="0">
              <a:latin typeface="游ゴシック" panose="020B0400000000000000" pitchFamily="50" charset="-128"/>
              <a:ea typeface="游ゴシック" panose="020B0400000000000000" pitchFamily="50" charset="-128"/>
            </a:endParaRPr>
          </a:p>
          <a:p>
            <a:endParaRPr kumimoji="1" lang="en-US" altLang="ja-JP" sz="700" dirty="0">
              <a:latin typeface="游ゴシック" panose="020B0400000000000000" pitchFamily="50" charset="-128"/>
              <a:ea typeface="游ゴシック" panose="020B0400000000000000" pitchFamily="50" charset="-128"/>
            </a:endParaRPr>
          </a:p>
          <a:p>
            <a:endParaRPr kumimoji="1" lang="en-US" altLang="ja-JP" sz="700" dirty="0">
              <a:latin typeface="游ゴシック" panose="020B0400000000000000" pitchFamily="50" charset="-128"/>
              <a:ea typeface="游ゴシック" panose="020B0400000000000000" pitchFamily="50" charset="-128"/>
            </a:endParaRPr>
          </a:p>
          <a:p>
            <a:endParaRPr kumimoji="1" lang="en-US" altLang="ja-JP" sz="700" dirty="0">
              <a:latin typeface="游ゴシック" panose="020B0400000000000000" pitchFamily="50" charset="-128"/>
              <a:ea typeface="游ゴシック" panose="020B0400000000000000" pitchFamily="50" charset="-128"/>
            </a:endParaRPr>
          </a:p>
          <a:p>
            <a:endParaRPr kumimoji="1" lang="en-US" altLang="ja-JP" sz="700" dirty="0">
              <a:latin typeface="游ゴシック" panose="020B0400000000000000" pitchFamily="50" charset="-128"/>
              <a:ea typeface="游ゴシック" panose="020B0400000000000000" pitchFamily="50" charset="-128"/>
            </a:endParaRPr>
          </a:p>
          <a:p>
            <a:endParaRPr kumimoji="1" lang="en-US" altLang="ja-JP" sz="700" dirty="0">
              <a:latin typeface="游ゴシック" panose="020B0400000000000000" pitchFamily="50" charset="-128"/>
              <a:ea typeface="游ゴシック" panose="020B0400000000000000" pitchFamily="50" charset="-128"/>
            </a:endParaRPr>
          </a:p>
          <a:p>
            <a:endParaRPr kumimoji="1" lang="en-US" altLang="ja-JP" sz="700" dirty="0">
              <a:latin typeface="游ゴシック" panose="020B0400000000000000" pitchFamily="50" charset="-128"/>
              <a:ea typeface="游ゴシック" panose="020B0400000000000000" pitchFamily="50" charset="-128"/>
            </a:endParaRPr>
          </a:p>
          <a:p>
            <a:endParaRPr kumimoji="1" lang="en-US" altLang="ja-JP" sz="700" dirty="0">
              <a:latin typeface="游ゴシック" panose="020B0400000000000000" pitchFamily="50" charset="-128"/>
              <a:ea typeface="游ゴシック" panose="020B0400000000000000" pitchFamily="50" charset="-128"/>
            </a:endParaRPr>
          </a:p>
          <a:p>
            <a:endParaRPr kumimoji="1" lang="en-US" altLang="ja-JP" sz="700" dirty="0">
              <a:latin typeface="游ゴシック" panose="020B0400000000000000" pitchFamily="50" charset="-128"/>
              <a:ea typeface="游ゴシック" panose="020B0400000000000000" pitchFamily="50" charset="-128"/>
            </a:endParaRPr>
          </a:p>
          <a:p>
            <a:endParaRPr kumimoji="1" lang="en-US" altLang="ja-JP" sz="700" dirty="0">
              <a:latin typeface="游ゴシック" panose="020B0400000000000000" pitchFamily="50" charset="-128"/>
              <a:ea typeface="游ゴシック" panose="020B0400000000000000" pitchFamily="50" charset="-128"/>
            </a:endParaRPr>
          </a:p>
          <a:p>
            <a:endParaRPr kumimoji="1" lang="en-US" altLang="ja-JP" sz="700" dirty="0">
              <a:latin typeface="游ゴシック" panose="020B0400000000000000" pitchFamily="50" charset="-128"/>
              <a:ea typeface="游ゴシック" panose="020B0400000000000000" pitchFamily="50" charset="-128"/>
            </a:endParaRPr>
          </a:p>
          <a:p>
            <a:endParaRPr kumimoji="1" lang="en-US" altLang="ja-JP" sz="700" dirty="0">
              <a:latin typeface="游ゴシック" panose="020B0400000000000000" pitchFamily="50" charset="-128"/>
              <a:ea typeface="游ゴシック" panose="020B0400000000000000" pitchFamily="50" charset="-128"/>
            </a:endParaRPr>
          </a:p>
          <a:p>
            <a:endParaRPr kumimoji="1" lang="en-US" altLang="ja-JP" sz="700" dirty="0">
              <a:latin typeface="游ゴシック" panose="020B0400000000000000" pitchFamily="50" charset="-128"/>
              <a:ea typeface="游ゴシック" panose="020B0400000000000000" pitchFamily="50" charset="-128"/>
            </a:endParaRPr>
          </a:p>
          <a:p>
            <a:endParaRPr kumimoji="1" lang="en-US" altLang="ja-JP" sz="700" dirty="0">
              <a:latin typeface="游ゴシック" panose="020B0400000000000000" pitchFamily="50" charset="-128"/>
              <a:ea typeface="游ゴシック" panose="020B0400000000000000" pitchFamily="50" charset="-128"/>
            </a:endParaRPr>
          </a:p>
          <a:p>
            <a:endParaRPr kumimoji="1" lang="en-US" altLang="ja-JP" sz="700" dirty="0">
              <a:latin typeface="游ゴシック" panose="020B0400000000000000" pitchFamily="50" charset="-128"/>
              <a:ea typeface="游ゴシック" panose="020B0400000000000000" pitchFamily="50" charset="-128"/>
            </a:endParaRPr>
          </a:p>
          <a:p>
            <a:endParaRPr kumimoji="1" lang="en-US" altLang="ja-JP" sz="700" dirty="0">
              <a:latin typeface="游ゴシック" panose="020B0400000000000000" pitchFamily="50" charset="-128"/>
              <a:ea typeface="游ゴシック" panose="020B0400000000000000" pitchFamily="50" charset="-128"/>
            </a:endParaRPr>
          </a:p>
          <a:p>
            <a:endParaRPr kumimoji="1" lang="en-US" altLang="ja-JP" sz="700" dirty="0">
              <a:latin typeface="游ゴシック" panose="020B0400000000000000" pitchFamily="50" charset="-128"/>
              <a:ea typeface="游ゴシック" panose="020B0400000000000000" pitchFamily="50" charset="-128"/>
            </a:endParaRPr>
          </a:p>
          <a:p>
            <a:endParaRPr kumimoji="1" lang="en-US" altLang="ja-JP" sz="700" dirty="0">
              <a:latin typeface="游ゴシック" panose="020B0400000000000000" pitchFamily="50" charset="-128"/>
              <a:ea typeface="游ゴシック" panose="020B0400000000000000" pitchFamily="50" charset="-128"/>
            </a:endParaRPr>
          </a:p>
          <a:p>
            <a:endParaRPr kumimoji="1" lang="en-US" altLang="ja-JP" sz="700" dirty="0">
              <a:latin typeface="游ゴシック" panose="020B0400000000000000" pitchFamily="50" charset="-128"/>
              <a:ea typeface="游ゴシック" panose="020B0400000000000000" pitchFamily="50" charset="-128"/>
            </a:endParaRPr>
          </a:p>
          <a:p>
            <a:endParaRPr kumimoji="1" lang="en-US" altLang="ja-JP" sz="700" dirty="0">
              <a:latin typeface="游ゴシック" panose="020B0400000000000000" pitchFamily="50" charset="-128"/>
              <a:ea typeface="游ゴシック" panose="020B0400000000000000" pitchFamily="50" charset="-128"/>
            </a:endParaRPr>
          </a:p>
          <a:p>
            <a:endParaRPr kumimoji="1" lang="en-US" altLang="ja-JP" sz="700" dirty="0">
              <a:latin typeface="游ゴシック" panose="020B0400000000000000" pitchFamily="50" charset="-128"/>
              <a:ea typeface="游ゴシック" panose="020B0400000000000000" pitchFamily="50" charset="-128"/>
            </a:endParaRPr>
          </a:p>
          <a:p>
            <a:endParaRPr kumimoji="1" lang="en-US" altLang="ja-JP" sz="700" dirty="0">
              <a:latin typeface="游ゴシック" panose="020B0400000000000000" pitchFamily="50" charset="-128"/>
              <a:ea typeface="游ゴシック" panose="020B0400000000000000" pitchFamily="50" charset="-128"/>
            </a:endParaRPr>
          </a:p>
          <a:p>
            <a:endParaRPr kumimoji="1" lang="en-US" altLang="ja-JP" sz="700" dirty="0">
              <a:latin typeface="游ゴシック" panose="020B0400000000000000" pitchFamily="50" charset="-128"/>
              <a:ea typeface="游ゴシック" panose="020B0400000000000000" pitchFamily="50" charset="-128"/>
            </a:endParaRPr>
          </a:p>
          <a:p>
            <a:r>
              <a:rPr kumimoji="1" lang="en-US" altLang="ja-JP" sz="700" dirty="0">
                <a:latin typeface="游ゴシック" panose="020B0400000000000000" pitchFamily="50" charset="-128"/>
                <a:ea typeface="游ゴシック" panose="020B0400000000000000" pitchFamily="50" charset="-128"/>
              </a:rPr>
              <a:t>		</a:t>
            </a:r>
          </a:p>
          <a:p>
            <a:r>
              <a:rPr kumimoji="1" lang="en-US" altLang="ja-JP" sz="700" dirty="0">
                <a:latin typeface="游ゴシック" panose="020B0400000000000000" pitchFamily="50" charset="-128"/>
                <a:ea typeface="游ゴシック" panose="020B0400000000000000" pitchFamily="50" charset="-128"/>
              </a:rPr>
              <a:t>			</a:t>
            </a:r>
          </a:p>
          <a:p>
            <a:endParaRPr kumimoji="1" lang="en-US" altLang="ja-JP" sz="700" dirty="0">
              <a:latin typeface="游ゴシック" panose="020B0400000000000000" pitchFamily="50" charset="-128"/>
              <a:ea typeface="游ゴシック" panose="020B0400000000000000" pitchFamily="50" charset="-128"/>
            </a:endParaRPr>
          </a:p>
          <a:p>
            <a:r>
              <a:rPr kumimoji="1" lang="en-US" altLang="ja-JP" sz="700" dirty="0">
                <a:latin typeface="游ゴシック" panose="020B0400000000000000" pitchFamily="50" charset="-128"/>
                <a:ea typeface="游ゴシック" panose="020B0400000000000000" pitchFamily="50" charset="-128"/>
              </a:rPr>
              <a:t>	</a:t>
            </a:r>
            <a:endParaRPr kumimoji="1" lang="en-US" altLang="ja-JP" sz="900" dirty="0">
              <a:latin typeface="游ゴシック" panose="020B0400000000000000" pitchFamily="50" charset="-128"/>
              <a:ea typeface="游ゴシック" panose="020B0400000000000000" pitchFamily="50" charset="-128"/>
            </a:endParaRPr>
          </a:p>
          <a:p>
            <a:endParaRPr kumimoji="1" lang="en-US" altLang="ja-JP" sz="300" dirty="0">
              <a:latin typeface="游ゴシック" panose="020B0400000000000000" pitchFamily="50" charset="-128"/>
              <a:ea typeface="游ゴシック" panose="020B0400000000000000" pitchFamily="50" charset="-128"/>
            </a:endParaRPr>
          </a:p>
        </p:txBody>
      </p:sp>
      <p:sp>
        <p:nvSpPr>
          <p:cNvPr id="98" name="タイトル 1">
            <a:extLst>
              <a:ext uri="{FF2B5EF4-FFF2-40B4-BE49-F238E27FC236}">
                <a16:creationId xmlns:a16="http://schemas.microsoft.com/office/drawing/2014/main" id="{C35D46D8-4DCD-A31F-ED4E-CE753E7BC000}"/>
              </a:ext>
            </a:extLst>
          </p:cNvPr>
          <p:cNvSpPr txBox="1">
            <a:spLocks/>
          </p:cNvSpPr>
          <p:nvPr/>
        </p:nvSpPr>
        <p:spPr>
          <a:xfrm>
            <a:off x="221285" y="4775618"/>
            <a:ext cx="5436000" cy="180000"/>
          </a:xfrm>
          <a:prstGeom prst="rect">
            <a:avLst/>
          </a:prstGeom>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a:lnSpc>
                <a:spcPct val="100000"/>
              </a:lnSpc>
            </a:pPr>
            <a:r>
              <a:rPr lang="en-US" altLang="ja-JP" sz="1200" b="1" dirty="0">
                <a:solidFill>
                  <a:schemeClr val="bg1"/>
                </a:solidFill>
                <a:latin typeface="Meiryo UI" panose="020B0604030504040204" pitchFamily="50" charset="-128"/>
                <a:ea typeface="Meiryo UI" panose="020B0604030504040204" pitchFamily="50" charset="-128"/>
              </a:rPr>
              <a:t>9.</a:t>
            </a:r>
            <a:r>
              <a:rPr lang="ja-JP" altLang="en-US" sz="1200" b="1" dirty="0">
                <a:solidFill>
                  <a:schemeClr val="bg1"/>
                </a:solidFill>
                <a:latin typeface="Meiryo UI" panose="020B0604030504040204" pitchFamily="50" charset="-128"/>
                <a:ea typeface="Meiryo UI" panose="020B0604030504040204" pitchFamily="50" charset="-128"/>
              </a:rPr>
              <a:t>保険適用の治療に関する高額療養費や付加（附加）給付の還付の確認について</a:t>
            </a:r>
            <a:endParaRPr lang="en-US" altLang="ja-JP" sz="1200" b="1" dirty="0">
              <a:solidFill>
                <a:schemeClr val="bg1"/>
              </a:solidFill>
              <a:latin typeface="Meiryo UI" panose="020B0604030504040204" pitchFamily="50" charset="-128"/>
              <a:ea typeface="Meiryo UI" panose="020B0604030504040204" pitchFamily="50" charset="-128"/>
            </a:endParaRPr>
          </a:p>
        </p:txBody>
      </p:sp>
      <p:sp>
        <p:nvSpPr>
          <p:cNvPr id="100" name="タイトル 1">
            <a:extLst>
              <a:ext uri="{FF2B5EF4-FFF2-40B4-BE49-F238E27FC236}">
                <a16:creationId xmlns:a16="http://schemas.microsoft.com/office/drawing/2014/main" id="{0D6DD2C6-D139-DEC6-AD78-078F7F4AF53B}"/>
              </a:ext>
            </a:extLst>
          </p:cNvPr>
          <p:cNvSpPr txBox="1">
            <a:spLocks/>
          </p:cNvSpPr>
          <p:nvPr/>
        </p:nvSpPr>
        <p:spPr>
          <a:xfrm>
            <a:off x="2167483" y="6115728"/>
            <a:ext cx="1948889" cy="216000"/>
          </a:xfrm>
          <a:prstGeom prst="rect">
            <a:avLst/>
          </a:prstGeom>
        </p:spPr>
        <p:style>
          <a:lnRef idx="2">
            <a:schemeClr val="accent3"/>
          </a:lnRef>
          <a:fillRef idx="1">
            <a:schemeClr val="lt1"/>
          </a:fillRef>
          <a:effectRef idx="0">
            <a:schemeClr val="accent3"/>
          </a:effectRef>
          <a:fontRef idx="minor">
            <a:schemeClr val="dk1"/>
          </a:fontRef>
        </p:style>
        <p:txBody>
          <a:bodyPr vert="horz" lIns="91440" tIns="45720" rIns="91440" bIns="45720" rtlCol="0" anchor="ctr">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nSpc>
                <a:spcPct val="100000"/>
              </a:lnSpc>
            </a:pPr>
            <a:r>
              <a:rPr lang="ja-JP" altLang="en-US" sz="1000" dirty="0">
                <a:latin typeface="+mn-ea"/>
                <a:ea typeface="+mn-ea"/>
              </a:rPr>
              <a:t>高額療養費の</a:t>
            </a:r>
            <a:r>
              <a:rPr lang="ja-JP" altLang="en-US" sz="1000" b="1" dirty="0">
                <a:latin typeface="+mn-ea"/>
                <a:ea typeface="+mn-ea"/>
              </a:rPr>
              <a:t>限度額認定証</a:t>
            </a:r>
            <a:endParaRPr lang="en-US" altLang="ja-JP" sz="1000" b="1" dirty="0">
              <a:latin typeface="+mn-ea"/>
              <a:ea typeface="+mn-ea"/>
            </a:endParaRPr>
          </a:p>
        </p:txBody>
      </p:sp>
      <p:sp>
        <p:nvSpPr>
          <p:cNvPr id="103" name="タイトル 1">
            <a:extLst>
              <a:ext uri="{FF2B5EF4-FFF2-40B4-BE49-F238E27FC236}">
                <a16:creationId xmlns:a16="http://schemas.microsoft.com/office/drawing/2014/main" id="{BD453F00-A656-1C33-71DF-253BEE970562}"/>
              </a:ext>
            </a:extLst>
          </p:cNvPr>
          <p:cNvSpPr txBox="1">
            <a:spLocks/>
          </p:cNvSpPr>
          <p:nvPr/>
        </p:nvSpPr>
        <p:spPr>
          <a:xfrm>
            <a:off x="1335129" y="6204365"/>
            <a:ext cx="819136" cy="180339"/>
          </a:xfrm>
          <a:prstGeom prst="rect">
            <a:avLst/>
          </a:prstGeom>
          <a:ln>
            <a:noFill/>
          </a:ln>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nSpc>
                <a:spcPct val="100000"/>
              </a:lnSpc>
            </a:pPr>
            <a:r>
              <a:rPr lang="ja-JP" altLang="en-US" sz="1000" b="1" dirty="0">
                <a:latin typeface="+mn-ea"/>
                <a:ea typeface="+mn-ea"/>
              </a:rPr>
              <a:t>持っている</a:t>
            </a:r>
            <a:endParaRPr lang="en-US" altLang="ja-JP" sz="1000" b="1" dirty="0">
              <a:latin typeface="+mn-ea"/>
              <a:ea typeface="+mn-ea"/>
            </a:endParaRPr>
          </a:p>
        </p:txBody>
      </p:sp>
      <p:sp>
        <p:nvSpPr>
          <p:cNvPr id="104" name="四角形: 角を丸くする 103">
            <a:extLst>
              <a:ext uri="{FF2B5EF4-FFF2-40B4-BE49-F238E27FC236}">
                <a16:creationId xmlns:a16="http://schemas.microsoft.com/office/drawing/2014/main" id="{3168E6AE-2C9C-F927-EFBA-F922C482C456}"/>
              </a:ext>
            </a:extLst>
          </p:cNvPr>
          <p:cNvSpPr/>
          <p:nvPr/>
        </p:nvSpPr>
        <p:spPr>
          <a:xfrm>
            <a:off x="244438" y="6415394"/>
            <a:ext cx="2806345" cy="2671325"/>
          </a:xfrm>
          <a:prstGeom prst="roundRect">
            <a:avLst>
              <a:gd name="adj" fmla="val 5798"/>
            </a:avLst>
          </a:prstGeom>
          <a:noFill/>
          <a:ln>
            <a:solidFill>
              <a:srgbClr val="00B0F0"/>
            </a:solidFill>
            <a:prstDash val="sysDash"/>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sz="1600">
              <a:noFill/>
            </a:endParaRPr>
          </a:p>
        </p:txBody>
      </p:sp>
      <p:sp>
        <p:nvSpPr>
          <p:cNvPr id="105" name="四角形: 角を丸くする 104">
            <a:extLst>
              <a:ext uri="{FF2B5EF4-FFF2-40B4-BE49-F238E27FC236}">
                <a16:creationId xmlns:a16="http://schemas.microsoft.com/office/drawing/2014/main" id="{A0D1CC89-43C9-31A7-D63C-B039AD9EE68D}"/>
              </a:ext>
            </a:extLst>
          </p:cNvPr>
          <p:cNvSpPr/>
          <p:nvPr/>
        </p:nvSpPr>
        <p:spPr>
          <a:xfrm>
            <a:off x="3108263" y="6415394"/>
            <a:ext cx="3562578" cy="2730116"/>
          </a:xfrm>
          <a:prstGeom prst="roundRect">
            <a:avLst>
              <a:gd name="adj" fmla="val 5485"/>
            </a:avLst>
          </a:prstGeom>
          <a:noFill/>
          <a:ln>
            <a:solidFill>
              <a:srgbClr val="FF0000"/>
            </a:solidFill>
            <a:prstDash val="sysDash"/>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sz="1600">
              <a:noFill/>
            </a:endParaRPr>
          </a:p>
        </p:txBody>
      </p:sp>
      <p:sp>
        <p:nvSpPr>
          <p:cNvPr id="106" name="タイトル 1">
            <a:extLst>
              <a:ext uri="{FF2B5EF4-FFF2-40B4-BE49-F238E27FC236}">
                <a16:creationId xmlns:a16="http://schemas.microsoft.com/office/drawing/2014/main" id="{B8EABCC1-E194-6D8E-5C84-6E831584E95E}"/>
              </a:ext>
            </a:extLst>
          </p:cNvPr>
          <p:cNvSpPr txBox="1">
            <a:spLocks/>
          </p:cNvSpPr>
          <p:nvPr/>
        </p:nvSpPr>
        <p:spPr>
          <a:xfrm>
            <a:off x="4107977" y="6218244"/>
            <a:ext cx="1009338" cy="180339"/>
          </a:xfrm>
          <a:prstGeom prst="rect">
            <a:avLst/>
          </a:prstGeom>
          <a:noFill/>
          <a:ln>
            <a:noFill/>
          </a:ln>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nSpc>
                <a:spcPct val="100000"/>
              </a:lnSpc>
            </a:pPr>
            <a:r>
              <a:rPr lang="ja-JP" altLang="en-US" sz="1000" b="1" dirty="0">
                <a:latin typeface="+mn-ea"/>
                <a:ea typeface="+mn-ea"/>
              </a:rPr>
              <a:t>持っていない</a:t>
            </a:r>
            <a:endParaRPr lang="en-US" altLang="ja-JP" sz="1000" b="1" dirty="0">
              <a:latin typeface="+mn-ea"/>
              <a:ea typeface="+mn-ea"/>
            </a:endParaRPr>
          </a:p>
        </p:txBody>
      </p:sp>
      <p:sp>
        <p:nvSpPr>
          <p:cNvPr id="107" name="四角形: 角を丸くする 106">
            <a:extLst>
              <a:ext uri="{FF2B5EF4-FFF2-40B4-BE49-F238E27FC236}">
                <a16:creationId xmlns:a16="http://schemas.microsoft.com/office/drawing/2014/main" id="{FBED015A-A121-1043-E5CE-194F2A76AB8E}"/>
              </a:ext>
            </a:extLst>
          </p:cNvPr>
          <p:cNvSpPr/>
          <p:nvPr/>
        </p:nvSpPr>
        <p:spPr>
          <a:xfrm>
            <a:off x="322809" y="6472183"/>
            <a:ext cx="2668573" cy="487494"/>
          </a:xfrm>
          <a:prstGeom prst="roundRect">
            <a:avLst/>
          </a:prstGeom>
          <a:solidFill>
            <a:schemeClr val="accent5">
              <a:lumMod val="20000"/>
              <a:lumOff val="80000"/>
            </a:schemeClr>
          </a:solidFill>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900" dirty="0"/>
              <a:t>加入している医療保険での</a:t>
            </a:r>
            <a:endParaRPr kumimoji="1" lang="en-US" altLang="ja-JP" sz="900" dirty="0"/>
          </a:p>
          <a:p>
            <a:pPr algn="ctr"/>
            <a:r>
              <a:rPr kumimoji="1" lang="ja-JP" altLang="en-US" sz="900" b="1" dirty="0">
                <a:solidFill>
                  <a:schemeClr val="tx1"/>
                </a:solidFill>
              </a:rPr>
              <a:t>付加（附加）給付の有無</a:t>
            </a:r>
            <a:endParaRPr kumimoji="1" lang="en-US" altLang="ja-JP" sz="900" dirty="0"/>
          </a:p>
          <a:p>
            <a:pPr algn="ctr"/>
            <a:r>
              <a:rPr kumimoji="1" lang="ja-JP" altLang="en-US" sz="900" dirty="0"/>
              <a:t>を保険者へご確認ください　</a:t>
            </a:r>
            <a:r>
              <a:rPr kumimoji="1" lang="ja-JP" altLang="en-US" sz="1000" dirty="0"/>
              <a:t>　　　</a:t>
            </a:r>
            <a:endParaRPr kumimoji="1" lang="en-US" altLang="ja-JP" sz="1000" dirty="0"/>
          </a:p>
        </p:txBody>
      </p:sp>
      <p:sp>
        <p:nvSpPr>
          <p:cNvPr id="108" name="タイトル 1">
            <a:extLst>
              <a:ext uri="{FF2B5EF4-FFF2-40B4-BE49-F238E27FC236}">
                <a16:creationId xmlns:a16="http://schemas.microsoft.com/office/drawing/2014/main" id="{30425C81-B217-4F28-8832-EF15DFF05017}"/>
              </a:ext>
            </a:extLst>
          </p:cNvPr>
          <p:cNvSpPr txBox="1">
            <a:spLocks/>
          </p:cNvSpPr>
          <p:nvPr/>
        </p:nvSpPr>
        <p:spPr>
          <a:xfrm>
            <a:off x="640080" y="7377049"/>
            <a:ext cx="541978" cy="216000"/>
          </a:xfrm>
          <a:prstGeom prst="rect">
            <a:avLst/>
          </a:prstGeom>
          <a:ln>
            <a:noFill/>
          </a:ln>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nSpc>
                <a:spcPct val="100000"/>
              </a:lnSpc>
            </a:pPr>
            <a:endParaRPr lang="en-US" altLang="ja-JP" sz="1000" dirty="0">
              <a:latin typeface="+mn-ea"/>
              <a:ea typeface="+mn-ea"/>
            </a:endParaRPr>
          </a:p>
        </p:txBody>
      </p:sp>
      <p:sp>
        <p:nvSpPr>
          <p:cNvPr id="109" name="矢印: 下 108">
            <a:extLst>
              <a:ext uri="{FF2B5EF4-FFF2-40B4-BE49-F238E27FC236}">
                <a16:creationId xmlns:a16="http://schemas.microsoft.com/office/drawing/2014/main" id="{4C773554-8B86-981B-D6B8-BFF7AA67BD3C}"/>
              </a:ext>
            </a:extLst>
          </p:cNvPr>
          <p:cNvSpPr/>
          <p:nvPr/>
        </p:nvSpPr>
        <p:spPr>
          <a:xfrm>
            <a:off x="2288904" y="6330922"/>
            <a:ext cx="118909" cy="90552"/>
          </a:xfrm>
          <a:prstGeom prst="down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1600"/>
          </a:p>
        </p:txBody>
      </p:sp>
      <p:sp>
        <p:nvSpPr>
          <p:cNvPr id="110" name="矢印: 下 109">
            <a:extLst>
              <a:ext uri="{FF2B5EF4-FFF2-40B4-BE49-F238E27FC236}">
                <a16:creationId xmlns:a16="http://schemas.microsoft.com/office/drawing/2014/main" id="{3F450480-BC16-5C91-CC27-C955A3667F3D}"/>
              </a:ext>
            </a:extLst>
          </p:cNvPr>
          <p:cNvSpPr/>
          <p:nvPr/>
        </p:nvSpPr>
        <p:spPr>
          <a:xfrm>
            <a:off x="992640" y="7403968"/>
            <a:ext cx="118909" cy="144000"/>
          </a:xfrm>
          <a:prstGeom prst="down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1600"/>
          </a:p>
        </p:txBody>
      </p:sp>
      <p:sp>
        <p:nvSpPr>
          <p:cNvPr id="111" name="四角形: 角を丸くする 110">
            <a:extLst>
              <a:ext uri="{FF2B5EF4-FFF2-40B4-BE49-F238E27FC236}">
                <a16:creationId xmlns:a16="http://schemas.microsoft.com/office/drawing/2014/main" id="{300C97CF-D6EA-A351-5044-039E4298E485}"/>
              </a:ext>
            </a:extLst>
          </p:cNvPr>
          <p:cNvSpPr/>
          <p:nvPr/>
        </p:nvSpPr>
        <p:spPr>
          <a:xfrm>
            <a:off x="322809" y="6993917"/>
            <a:ext cx="1322273" cy="432000"/>
          </a:xfrm>
          <a:prstGeom prst="roundRect">
            <a:avLst/>
          </a:prstGeom>
          <a:solidFill>
            <a:schemeClr val="accent5">
              <a:lumMod val="20000"/>
              <a:lumOff val="80000"/>
            </a:schemeClr>
          </a:solidFill>
        </p:spPr>
        <p:style>
          <a:lnRef idx="1">
            <a:schemeClr val="accent5"/>
          </a:lnRef>
          <a:fillRef idx="2">
            <a:schemeClr val="accent5"/>
          </a:fillRef>
          <a:effectRef idx="1">
            <a:schemeClr val="accent5"/>
          </a:effectRef>
          <a:fontRef idx="minor">
            <a:schemeClr val="dk1"/>
          </a:fontRef>
        </p:style>
        <p:txBody>
          <a:bodyPr rtlCol="0" anchor="ctr"/>
          <a:lstStyle/>
          <a:p>
            <a:r>
              <a:rPr kumimoji="1" lang="ja-JP" altLang="en-US" sz="900" dirty="0">
                <a:solidFill>
                  <a:schemeClr val="tx1"/>
                </a:solidFill>
              </a:rPr>
              <a:t>付加（附加）の上限額を超える月が</a:t>
            </a:r>
            <a:r>
              <a:rPr kumimoji="1" lang="ja-JP" altLang="en-US" sz="900" b="1" dirty="0"/>
              <a:t>ある</a:t>
            </a:r>
            <a:endParaRPr kumimoji="1" lang="en-US" altLang="ja-JP" sz="900" b="1" dirty="0"/>
          </a:p>
        </p:txBody>
      </p:sp>
      <p:sp>
        <p:nvSpPr>
          <p:cNvPr id="112" name="矢印: 下 111">
            <a:extLst>
              <a:ext uri="{FF2B5EF4-FFF2-40B4-BE49-F238E27FC236}">
                <a16:creationId xmlns:a16="http://schemas.microsoft.com/office/drawing/2014/main" id="{94D3656B-1AE2-349A-696C-F10C405A0653}"/>
              </a:ext>
            </a:extLst>
          </p:cNvPr>
          <p:cNvSpPr/>
          <p:nvPr/>
        </p:nvSpPr>
        <p:spPr>
          <a:xfrm>
            <a:off x="2522101" y="7269174"/>
            <a:ext cx="118909" cy="1440000"/>
          </a:xfrm>
          <a:prstGeom prst="down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1600"/>
          </a:p>
        </p:txBody>
      </p:sp>
      <p:sp>
        <p:nvSpPr>
          <p:cNvPr id="113" name="四角形: 角を丸くする 112">
            <a:extLst>
              <a:ext uri="{FF2B5EF4-FFF2-40B4-BE49-F238E27FC236}">
                <a16:creationId xmlns:a16="http://schemas.microsoft.com/office/drawing/2014/main" id="{30199CA5-7549-E8D5-9086-A21E37600971}"/>
              </a:ext>
            </a:extLst>
          </p:cNvPr>
          <p:cNvSpPr/>
          <p:nvPr/>
        </p:nvSpPr>
        <p:spPr>
          <a:xfrm>
            <a:off x="1659017" y="6993916"/>
            <a:ext cx="1322273" cy="432000"/>
          </a:xfrm>
          <a:prstGeom prst="roundRect">
            <a:avLst/>
          </a:prstGeom>
          <a:solidFill>
            <a:schemeClr val="accent5">
              <a:lumMod val="20000"/>
              <a:lumOff val="80000"/>
            </a:schemeClr>
          </a:solidFill>
        </p:spPr>
        <p:style>
          <a:lnRef idx="1">
            <a:schemeClr val="accent5"/>
          </a:lnRef>
          <a:fillRef idx="2">
            <a:schemeClr val="accent5"/>
          </a:fillRef>
          <a:effectRef idx="1">
            <a:schemeClr val="accent5"/>
          </a:effectRef>
          <a:fontRef idx="minor">
            <a:schemeClr val="dk1"/>
          </a:fontRef>
        </p:style>
        <p:txBody>
          <a:bodyPr rtlCol="0" anchor="ctr"/>
          <a:lstStyle/>
          <a:p>
            <a:r>
              <a:rPr kumimoji="1" lang="ja-JP" altLang="en-US" sz="900" dirty="0">
                <a:solidFill>
                  <a:schemeClr val="tx1"/>
                </a:solidFill>
              </a:rPr>
              <a:t>付加（附加）の上限額を超える月が</a:t>
            </a:r>
            <a:r>
              <a:rPr kumimoji="1" lang="ja-JP" altLang="en-US" sz="900" b="1" dirty="0"/>
              <a:t>ない</a:t>
            </a:r>
            <a:endParaRPr kumimoji="1" lang="en-US" altLang="ja-JP" sz="900" b="1" dirty="0"/>
          </a:p>
        </p:txBody>
      </p:sp>
      <p:sp>
        <p:nvSpPr>
          <p:cNvPr id="114" name="タイトル 1">
            <a:extLst>
              <a:ext uri="{FF2B5EF4-FFF2-40B4-BE49-F238E27FC236}">
                <a16:creationId xmlns:a16="http://schemas.microsoft.com/office/drawing/2014/main" id="{8C24A634-CF42-2950-84BE-7294C1E8F2A9}"/>
              </a:ext>
            </a:extLst>
          </p:cNvPr>
          <p:cNvSpPr txBox="1">
            <a:spLocks/>
          </p:cNvSpPr>
          <p:nvPr/>
        </p:nvSpPr>
        <p:spPr>
          <a:xfrm>
            <a:off x="3661456" y="7647199"/>
            <a:ext cx="541978" cy="216000"/>
          </a:xfrm>
          <a:prstGeom prst="rect">
            <a:avLst/>
          </a:prstGeom>
          <a:ln>
            <a:noFill/>
          </a:ln>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nSpc>
                <a:spcPct val="100000"/>
              </a:lnSpc>
            </a:pPr>
            <a:endParaRPr lang="en-US" altLang="ja-JP" sz="1000" dirty="0">
              <a:latin typeface="+mn-ea"/>
              <a:ea typeface="+mn-ea"/>
            </a:endParaRPr>
          </a:p>
        </p:txBody>
      </p:sp>
      <p:sp>
        <p:nvSpPr>
          <p:cNvPr id="115" name="矢印: 下 114">
            <a:extLst>
              <a:ext uri="{FF2B5EF4-FFF2-40B4-BE49-F238E27FC236}">
                <a16:creationId xmlns:a16="http://schemas.microsoft.com/office/drawing/2014/main" id="{36CDDC04-F9D9-0A86-2C2F-57FAE45BE03B}"/>
              </a:ext>
            </a:extLst>
          </p:cNvPr>
          <p:cNvSpPr/>
          <p:nvPr/>
        </p:nvSpPr>
        <p:spPr>
          <a:xfrm>
            <a:off x="4014016" y="7394718"/>
            <a:ext cx="118909" cy="144000"/>
          </a:xfrm>
          <a:prstGeom prst="down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1600"/>
          </a:p>
        </p:txBody>
      </p:sp>
      <p:sp>
        <p:nvSpPr>
          <p:cNvPr id="116" name="四角形: 角を丸くする 115">
            <a:extLst>
              <a:ext uri="{FF2B5EF4-FFF2-40B4-BE49-F238E27FC236}">
                <a16:creationId xmlns:a16="http://schemas.microsoft.com/office/drawing/2014/main" id="{5A04441E-C4F9-752F-25AA-777175B28363}"/>
              </a:ext>
            </a:extLst>
          </p:cNvPr>
          <p:cNvSpPr/>
          <p:nvPr/>
        </p:nvSpPr>
        <p:spPr>
          <a:xfrm>
            <a:off x="3164936" y="6993917"/>
            <a:ext cx="1733371" cy="432000"/>
          </a:xfrm>
          <a:prstGeom prst="roundRect">
            <a:avLst/>
          </a:prstGeom>
          <a:solidFill>
            <a:schemeClr val="accent5">
              <a:lumMod val="20000"/>
              <a:lumOff val="80000"/>
            </a:schemeClr>
          </a:solidFill>
        </p:spPr>
        <p:style>
          <a:lnRef idx="1">
            <a:schemeClr val="accent5"/>
          </a:lnRef>
          <a:fillRef idx="2">
            <a:schemeClr val="accent5"/>
          </a:fillRef>
          <a:effectRef idx="1">
            <a:schemeClr val="accent5"/>
          </a:effectRef>
          <a:fontRef idx="minor">
            <a:schemeClr val="dk1"/>
          </a:fontRef>
        </p:style>
        <p:txBody>
          <a:bodyPr rtlCol="0" anchor="ctr"/>
          <a:lstStyle/>
          <a:p>
            <a:r>
              <a:rPr kumimoji="1" lang="ja-JP" altLang="en-US" sz="900" dirty="0">
                <a:solidFill>
                  <a:schemeClr val="tx1"/>
                </a:solidFill>
              </a:rPr>
              <a:t>高額療養費および</a:t>
            </a:r>
            <a:endParaRPr kumimoji="1" lang="en-US" altLang="ja-JP" sz="900" dirty="0">
              <a:solidFill>
                <a:schemeClr val="tx1"/>
              </a:solidFill>
            </a:endParaRPr>
          </a:p>
          <a:p>
            <a:r>
              <a:rPr kumimoji="1" lang="ja-JP" altLang="en-US" sz="900" dirty="0">
                <a:solidFill>
                  <a:schemeClr val="tx1"/>
                </a:solidFill>
              </a:rPr>
              <a:t>付加（附加）の上限額を超える月が</a:t>
            </a:r>
            <a:r>
              <a:rPr kumimoji="1" lang="ja-JP" altLang="en-US" sz="900" b="1" dirty="0"/>
              <a:t>ある</a:t>
            </a:r>
            <a:endParaRPr kumimoji="1" lang="en-US" altLang="ja-JP" sz="900" b="1" dirty="0"/>
          </a:p>
        </p:txBody>
      </p:sp>
      <p:sp>
        <p:nvSpPr>
          <p:cNvPr id="117" name="矢印: 下 116">
            <a:extLst>
              <a:ext uri="{FF2B5EF4-FFF2-40B4-BE49-F238E27FC236}">
                <a16:creationId xmlns:a16="http://schemas.microsoft.com/office/drawing/2014/main" id="{B1E67AD0-4B8D-9465-8B5A-858F26F64BC0}"/>
              </a:ext>
            </a:extLst>
          </p:cNvPr>
          <p:cNvSpPr/>
          <p:nvPr/>
        </p:nvSpPr>
        <p:spPr>
          <a:xfrm>
            <a:off x="5933824" y="6519057"/>
            <a:ext cx="118909" cy="2196000"/>
          </a:xfrm>
          <a:prstGeom prst="down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1600"/>
          </a:p>
        </p:txBody>
      </p:sp>
      <p:sp>
        <p:nvSpPr>
          <p:cNvPr id="118" name="四角形: 角を丸くする 117">
            <a:extLst>
              <a:ext uri="{FF2B5EF4-FFF2-40B4-BE49-F238E27FC236}">
                <a16:creationId xmlns:a16="http://schemas.microsoft.com/office/drawing/2014/main" id="{CF8F29A8-2D36-0C90-5D33-A6976E57257D}"/>
              </a:ext>
            </a:extLst>
          </p:cNvPr>
          <p:cNvSpPr/>
          <p:nvPr/>
        </p:nvSpPr>
        <p:spPr>
          <a:xfrm>
            <a:off x="4920876" y="6993916"/>
            <a:ext cx="1689536" cy="432000"/>
          </a:xfrm>
          <a:prstGeom prst="roundRect">
            <a:avLst/>
          </a:prstGeom>
          <a:solidFill>
            <a:schemeClr val="accent5">
              <a:lumMod val="20000"/>
              <a:lumOff val="80000"/>
            </a:schemeClr>
          </a:solidFill>
        </p:spPr>
        <p:style>
          <a:lnRef idx="1">
            <a:schemeClr val="accent5"/>
          </a:lnRef>
          <a:fillRef idx="2">
            <a:schemeClr val="accent5"/>
          </a:fillRef>
          <a:effectRef idx="1">
            <a:schemeClr val="accent5"/>
          </a:effectRef>
          <a:fontRef idx="minor">
            <a:schemeClr val="dk1"/>
          </a:fontRef>
        </p:style>
        <p:txBody>
          <a:bodyPr rtlCol="0" anchor="ctr"/>
          <a:lstStyle/>
          <a:p>
            <a:r>
              <a:rPr kumimoji="1" lang="ja-JP" altLang="en-US" sz="900" dirty="0">
                <a:solidFill>
                  <a:schemeClr val="tx1"/>
                </a:solidFill>
              </a:rPr>
              <a:t>高額療養費および</a:t>
            </a:r>
            <a:endParaRPr kumimoji="1" lang="en-US" altLang="ja-JP" sz="900" dirty="0">
              <a:solidFill>
                <a:schemeClr val="tx1"/>
              </a:solidFill>
            </a:endParaRPr>
          </a:p>
          <a:p>
            <a:r>
              <a:rPr kumimoji="1" lang="ja-JP" altLang="en-US" sz="900" dirty="0">
                <a:solidFill>
                  <a:schemeClr val="tx1"/>
                </a:solidFill>
              </a:rPr>
              <a:t>付加（附加）の上限額を超える月が</a:t>
            </a:r>
            <a:r>
              <a:rPr kumimoji="1" lang="ja-JP" altLang="en-US" sz="900" b="1" dirty="0"/>
              <a:t>ない</a:t>
            </a:r>
            <a:endParaRPr kumimoji="1" lang="en-US" altLang="ja-JP" sz="900" b="1" dirty="0"/>
          </a:p>
        </p:txBody>
      </p:sp>
      <p:sp>
        <p:nvSpPr>
          <p:cNvPr id="119" name="四角形: 角を丸くする 118">
            <a:extLst>
              <a:ext uri="{FF2B5EF4-FFF2-40B4-BE49-F238E27FC236}">
                <a16:creationId xmlns:a16="http://schemas.microsoft.com/office/drawing/2014/main" id="{BADBACAB-563C-1E4B-AB0B-AA5FE590FAFD}"/>
              </a:ext>
            </a:extLst>
          </p:cNvPr>
          <p:cNvSpPr/>
          <p:nvPr/>
        </p:nvSpPr>
        <p:spPr>
          <a:xfrm>
            <a:off x="456460" y="7544888"/>
            <a:ext cx="1960409" cy="1165719"/>
          </a:xfrm>
          <a:prstGeom prst="roundRect">
            <a:avLst/>
          </a:prstGeom>
          <a:solidFill>
            <a:schemeClr val="accent5">
              <a:lumMod val="20000"/>
              <a:lumOff val="80000"/>
            </a:schemeClr>
          </a:solidFill>
        </p:spPr>
        <p:style>
          <a:lnRef idx="1">
            <a:schemeClr val="accent5"/>
          </a:lnRef>
          <a:fillRef idx="2">
            <a:schemeClr val="accent5"/>
          </a:fillRef>
          <a:effectRef idx="1">
            <a:schemeClr val="accent5"/>
          </a:effectRef>
          <a:fontRef idx="minor">
            <a:schemeClr val="dk1"/>
          </a:fontRef>
        </p:style>
        <p:txBody>
          <a:bodyPr rtlCol="0" anchor="ctr"/>
          <a:lstStyle/>
          <a:p>
            <a:r>
              <a:rPr kumimoji="1" lang="ja-JP" altLang="en-US" sz="900" b="1" dirty="0"/>
              <a:t>●還付申請が必要な場合</a:t>
            </a:r>
            <a:endParaRPr kumimoji="1" lang="en-US" altLang="ja-JP" sz="900" b="1" dirty="0"/>
          </a:p>
          <a:p>
            <a:r>
              <a:rPr kumimoji="1" lang="ja-JP" altLang="en-US" sz="900" dirty="0"/>
              <a:t>　保険者へ申請し、決定通知が届き次第速やかに、本事業の申請を行ってください</a:t>
            </a:r>
            <a:endParaRPr kumimoji="1" lang="en-US" altLang="ja-JP" sz="900" dirty="0"/>
          </a:p>
          <a:p>
            <a:endParaRPr kumimoji="1" lang="en-US" altLang="ja-JP" sz="100" dirty="0"/>
          </a:p>
          <a:p>
            <a:r>
              <a:rPr kumimoji="1" lang="ja-JP" altLang="en-US" sz="900" b="1" dirty="0"/>
              <a:t>●自動で還付される場合</a:t>
            </a:r>
            <a:endParaRPr kumimoji="1" lang="en-US" altLang="ja-JP" sz="900" b="1" dirty="0"/>
          </a:p>
          <a:p>
            <a:r>
              <a:rPr kumimoji="1" lang="ja-JP" altLang="en-US" sz="900" dirty="0"/>
              <a:t>  （約２～３ヶ月後）</a:t>
            </a:r>
            <a:endParaRPr kumimoji="1" lang="en-US" altLang="ja-JP" sz="900" dirty="0"/>
          </a:p>
          <a:p>
            <a:r>
              <a:rPr kumimoji="1" lang="en-US" altLang="ja-JP" sz="900" dirty="0"/>
              <a:t>    </a:t>
            </a:r>
            <a:r>
              <a:rPr kumimoji="1" lang="ja-JP" altLang="en-US" sz="900" dirty="0"/>
              <a:t>決定通知が届き次第速やかに、本事業の申請を行ってください</a:t>
            </a:r>
            <a:endParaRPr kumimoji="1" lang="en-US" altLang="ja-JP" sz="900" dirty="0"/>
          </a:p>
        </p:txBody>
      </p:sp>
      <p:sp>
        <p:nvSpPr>
          <p:cNvPr id="120" name="四角形: 角を丸くする 119">
            <a:extLst>
              <a:ext uri="{FF2B5EF4-FFF2-40B4-BE49-F238E27FC236}">
                <a16:creationId xmlns:a16="http://schemas.microsoft.com/office/drawing/2014/main" id="{3EFB29B7-C986-8D5F-68B3-EB108478F762}"/>
              </a:ext>
            </a:extLst>
          </p:cNvPr>
          <p:cNvSpPr/>
          <p:nvPr/>
        </p:nvSpPr>
        <p:spPr>
          <a:xfrm>
            <a:off x="3292559" y="7546480"/>
            <a:ext cx="1960409" cy="1174968"/>
          </a:xfrm>
          <a:prstGeom prst="roundRect">
            <a:avLst/>
          </a:prstGeom>
          <a:solidFill>
            <a:schemeClr val="accent5">
              <a:lumMod val="20000"/>
              <a:lumOff val="80000"/>
            </a:schemeClr>
          </a:solidFill>
        </p:spPr>
        <p:style>
          <a:lnRef idx="1">
            <a:schemeClr val="accent5"/>
          </a:lnRef>
          <a:fillRef idx="2">
            <a:schemeClr val="accent5"/>
          </a:fillRef>
          <a:effectRef idx="1">
            <a:schemeClr val="accent5"/>
          </a:effectRef>
          <a:fontRef idx="minor">
            <a:schemeClr val="dk1"/>
          </a:fontRef>
        </p:style>
        <p:txBody>
          <a:bodyPr rtlCol="0" anchor="ctr"/>
          <a:lstStyle/>
          <a:p>
            <a:r>
              <a:rPr kumimoji="1" lang="ja-JP" altLang="en-US" sz="900" b="1" dirty="0"/>
              <a:t>●還付申請が必要な場合</a:t>
            </a:r>
            <a:endParaRPr kumimoji="1" lang="en-US" altLang="ja-JP" sz="900" b="1" dirty="0"/>
          </a:p>
          <a:p>
            <a:r>
              <a:rPr kumimoji="1" lang="ja-JP" altLang="en-US" sz="900" dirty="0"/>
              <a:t>　保険者へ申請し、決定通知が届き次第速やかに、本事業の申請を行ってください</a:t>
            </a:r>
            <a:endParaRPr kumimoji="1" lang="en-US" altLang="ja-JP" sz="900" dirty="0"/>
          </a:p>
          <a:p>
            <a:endParaRPr kumimoji="1" lang="en-US" altLang="ja-JP" sz="100" dirty="0"/>
          </a:p>
          <a:p>
            <a:r>
              <a:rPr kumimoji="1" lang="ja-JP" altLang="en-US" sz="900" b="1" dirty="0"/>
              <a:t>●自動で還付される場合</a:t>
            </a:r>
            <a:endParaRPr kumimoji="1" lang="en-US" altLang="ja-JP" sz="900" b="1" dirty="0"/>
          </a:p>
          <a:p>
            <a:r>
              <a:rPr kumimoji="1" lang="ja-JP" altLang="en-US" sz="900" dirty="0"/>
              <a:t>  （約２～３ヶ月後）</a:t>
            </a:r>
            <a:endParaRPr kumimoji="1" lang="en-US" altLang="ja-JP" sz="900" dirty="0"/>
          </a:p>
          <a:p>
            <a:r>
              <a:rPr kumimoji="1" lang="en-US" altLang="ja-JP" sz="900" dirty="0"/>
              <a:t>    </a:t>
            </a:r>
            <a:r>
              <a:rPr kumimoji="1" lang="ja-JP" altLang="en-US" sz="900" dirty="0"/>
              <a:t>決定通知が届き次第速やかに、本事業の申請を行ってください</a:t>
            </a:r>
            <a:endParaRPr kumimoji="1" lang="en-US" altLang="ja-JP" sz="900" dirty="0"/>
          </a:p>
        </p:txBody>
      </p:sp>
      <p:sp>
        <p:nvSpPr>
          <p:cNvPr id="121" name="四角形: 角を丸くする 120">
            <a:extLst>
              <a:ext uri="{FF2B5EF4-FFF2-40B4-BE49-F238E27FC236}">
                <a16:creationId xmlns:a16="http://schemas.microsoft.com/office/drawing/2014/main" id="{F009FFC3-EE64-31C6-FDCD-C439A7BC8F12}"/>
              </a:ext>
            </a:extLst>
          </p:cNvPr>
          <p:cNvSpPr/>
          <p:nvPr/>
        </p:nvSpPr>
        <p:spPr>
          <a:xfrm>
            <a:off x="322809" y="8732538"/>
            <a:ext cx="6212382" cy="679615"/>
          </a:xfrm>
          <a:prstGeom prst="roundRect">
            <a:avLst>
              <a:gd name="adj" fmla="val 0"/>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1100" b="1" dirty="0"/>
              <a:t>助成金の申請</a:t>
            </a:r>
            <a:endParaRPr kumimoji="1" lang="en-US" altLang="ja-JP" sz="1100" b="1" dirty="0"/>
          </a:p>
          <a:p>
            <a:pPr algn="ctr"/>
            <a:r>
              <a:rPr kumimoji="1" lang="ja-JP" altLang="en-US" sz="900" dirty="0"/>
              <a:t>  高額療養費・付加（附加）給付により自己負担額に変更があった場合は、</a:t>
            </a:r>
            <a:endParaRPr kumimoji="1" lang="en-US" altLang="ja-JP" sz="900" dirty="0"/>
          </a:p>
          <a:p>
            <a:pPr algn="ctr"/>
            <a:r>
              <a:rPr kumimoji="1" lang="ja-JP" altLang="en-US" sz="900" dirty="0"/>
              <a:t>「医療機関が作成した証明書の領収額」ー「高額療養費・付加（附加）給付による給付額」を</a:t>
            </a:r>
            <a:endParaRPr kumimoji="1" lang="en-US" altLang="ja-JP" sz="900" dirty="0"/>
          </a:p>
          <a:p>
            <a:pPr algn="ctr"/>
            <a:r>
              <a:rPr kumimoji="1" lang="ja-JP" altLang="en-US" sz="900" dirty="0"/>
              <a:t>「今回の治療にかかった自己負担額」として算出します。</a:t>
            </a:r>
            <a:endParaRPr kumimoji="1" lang="en-US" altLang="ja-JP" sz="900" dirty="0"/>
          </a:p>
        </p:txBody>
      </p:sp>
      <p:sp>
        <p:nvSpPr>
          <p:cNvPr id="122" name="矢印: 下 121">
            <a:extLst>
              <a:ext uri="{FF2B5EF4-FFF2-40B4-BE49-F238E27FC236}">
                <a16:creationId xmlns:a16="http://schemas.microsoft.com/office/drawing/2014/main" id="{41ED9360-BC3A-F8B8-6D79-BD06ACB70CE5}"/>
              </a:ext>
            </a:extLst>
          </p:cNvPr>
          <p:cNvSpPr/>
          <p:nvPr/>
        </p:nvSpPr>
        <p:spPr>
          <a:xfrm>
            <a:off x="3870309" y="6330922"/>
            <a:ext cx="118909" cy="90552"/>
          </a:xfrm>
          <a:prstGeom prst="down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1600"/>
          </a:p>
        </p:txBody>
      </p:sp>
      <p:sp>
        <p:nvSpPr>
          <p:cNvPr id="123" name="四角形: 角を丸くする 122">
            <a:extLst>
              <a:ext uri="{FF2B5EF4-FFF2-40B4-BE49-F238E27FC236}">
                <a16:creationId xmlns:a16="http://schemas.microsoft.com/office/drawing/2014/main" id="{99265A8F-8AEF-2C3C-7E0C-60AF0834AA8D}"/>
              </a:ext>
            </a:extLst>
          </p:cNvPr>
          <p:cNvSpPr/>
          <p:nvPr/>
        </p:nvSpPr>
        <p:spPr>
          <a:xfrm>
            <a:off x="3275301" y="6484435"/>
            <a:ext cx="3213609" cy="487532"/>
          </a:xfrm>
          <a:prstGeom prst="roundRect">
            <a:avLst/>
          </a:prstGeom>
          <a:solidFill>
            <a:schemeClr val="accent5">
              <a:lumMod val="20000"/>
              <a:lumOff val="80000"/>
            </a:schemeClr>
          </a:solidFill>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900" dirty="0"/>
              <a:t>加入している医療保険での</a:t>
            </a:r>
            <a:endParaRPr kumimoji="1" lang="en-US" altLang="ja-JP" sz="900" dirty="0"/>
          </a:p>
          <a:p>
            <a:pPr algn="ctr"/>
            <a:r>
              <a:rPr kumimoji="1" lang="ja-JP" altLang="en-US" sz="900" b="1" dirty="0">
                <a:solidFill>
                  <a:schemeClr val="tx1"/>
                </a:solidFill>
              </a:rPr>
              <a:t>付加（附加）給付の有無</a:t>
            </a:r>
            <a:r>
              <a:rPr kumimoji="1" lang="ja-JP" altLang="en-US" sz="900" dirty="0">
                <a:solidFill>
                  <a:schemeClr val="tx1"/>
                </a:solidFill>
              </a:rPr>
              <a:t>、</a:t>
            </a:r>
            <a:r>
              <a:rPr kumimoji="1" lang="ja-JP" altLang="en-US" sz="900" b="1" dirty="0"/>
              <a:t>高額療養費の上限額</a:t>
            </a:r>
            <a:endParaRPr kumimoji="1" lang="en-US" altLang="ja-JP" sz="900" b="1" dirty="0"/>
          </a:p>
          <a:p>
            <a:pPr algn="ctr"/>
            <a:r>
              <a:rPr kumimoji="1" lang="ja-JP" altLang="en-US" sz="900" dirty="0"/>
              <a:t>を保険者へご確認ください　</a:t>
            </a:r>
            <a:r>
              <a:rPr kumimoji="1" lang="ja-JP" altLang="en-US" sz="1000" dirty="0"/>
              <a:t>　　　</a:t>
            </a:r>
            <a:endParaRPr kumimoji="1" lang="en-US" altLang="ja-JP" sz="1000" dirty="0"/>
          </a:p>
        </p:txBody>
      </p:sp>
      <p:pic>
        <p:nvPicPr>
          <p:cNvPr id="4" name="図 3">
            <a:extLst>
              <a:ext uri="{FF2B5EF4-FFF2-40B4-BE49-F238E27FC236}">
                <a16:creationId xmlns:a16="http://schemas.microsoft.com/office/drawing/2014/main" id="{11F6CB20-76CA-6998-9778-74F7DA01C749}"/>
              </a:ext>
            </a:extLst>
          </p:cNvPr>
          <p:cNvPicPr>
            <a:picLocks noChangeAspect="1"/>
          </p:cNvPicPr>
          <p:nvPr/>
        </p:nvPicPr>
        <p:blipFill>
          <a:blip r:embed="rId2"/>
          <a:stretch>
            <a:fillRect/>
          </a:stretch>
        </p:blipFill>
        <p:spPr>
          <a:xfrm>
            <a:off x="299302" y="785475"/>
            <a:ext cx="6290753" cy="3847486"/>
          </a:xfrm>
          <a:prstGeom prst="rect">
            <a:avLst/>
          </a:prstGeom>
        </p:spPr>
      </p:pic>
    </p:spTree>
    <p:extLst>
      <p:ext uri="{BB962C8B-B14F-4D97-AF65-F5344CB8AC3E}">
        <p14:creationId xmlns:p14="http://schemas.microsoft.com/office/powerpoint/2010/main" val="2874290947"/>
      </p:ext>
    </p:extLst>
  </p:cSld>
  <p:clrMapOvr>
    <a:masterClrMapping/>
  </p:clrMapOvr>
</p:sld>
</file>

<file path=ppt/theme/theme1.xml><?xml version="1.0" encoding="utf-8"?>
<a:theme xmlns:a="http://schemas.openxmlformats.org/drawingml/2006/main" name="パーセル">
  <a:themeElements>
    <a:clrScheme name="黄色がかったオレンジ">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パーセル">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71C241A9-A460-4AD1-916F-25308628A5BC}"/>
    </a:ext>
  </a:extLst>
</a:theme>
</file>

<file path=docProps/app.xml><?xml version="1.0" encoding="utf-8"?>
<Properties xmlns="http://schemas.openxmlformats.org/officeDocument/2006/extended-properties" xmlns:vt="http://schemas.openxmlformats.org/officeDocument/2006/docPropsVTypes">
  <Template>TM10001115[[fn=パーセル]]</Template>
  <TotalTime>1583</TotalTime>
  <Words>1818</Words>
  <Application>Microsoft Office PowerPoint</Application>
  <PresentationFormat>A4 210 x 297 mm</PresentationFormat>
  <Paragraphs>247</Paragraphs>
  <Slides>3</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vt:i4>
      </vt:variant>
    </vt:vector>
  </HeadingPairs>
  <TitlesOfParts>
    <vt:vector size="11" baseType="lpstr">
      <vt:lpstr>BIZ UDPゴシック</vt:lpstr>
      <vt:lpstr>BIZ UDゴシック</vt:lpstr>
      <vt:lpstr>Meiryo UI</vt:lpstr>
      <vt:lpstr>游ゴシック</vt:lpstr>
      <vt:lpstr>Arial</vt:lpstr>
      <vt:lpstr>Calibri</vt:lpstr>
      <vt:lpstr>Times New Roman</vt:lpstr>
      <vt:lpstr>パーセル</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特定不妊治療費（自己負担額）助成</dc:title>
  <dc:creator>寺町 真由美</dc:creator>
  <cp:lastModifiedBy>寺町 真由美</cp:lastModifiedBy>
  <cp:revision>54</cp:revision>
  <cp:lastPrinted>2024-03-07T01:07:14Z</cp:lastPrinted>
  <dcterms:created xsi:type="dcterms:W3CDTF">2023-07-24T11:15:20Z</dcterms:created>
  <dcterms:modified xsi:type="dcterms:W3CDTF">2024-03-07T01:07:17Z</dcterms:modified>
</cp:coreProperties>
</file>