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7380288" cy="102616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498" autoAdjust="0"/>
  </p:normalViewPr>
  <p:slideViewPr>
    <p:cSldViewPr>
      <p:cViewPr>
        <p:scale>
          <a:sx n="100" d="100"/>
          <a:sy n="100" d="100"/>
        </p:scale>
        <p:origin x="-1578" y="-72"/>
      </p:cViewPr>
      <p:guideLst>
        <p:guide orient="horz" pos="3232"/>
        <p:guide pos="23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 dirty="0"/>
              <a:t>　</a:t>
            </a:r>
            <a:r>
              <a:rPr lang="ja-JP" altLang="en-US" dirty="0" smtClean="0"/>
              <a:t>月別における発生件数累計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2005</a:t>
            </a:r>
            <a:r>
              <a:rPr lang="ja-JP" altLang="en-US" sz="1200" dirty="0" smtClean="0"/>
              <a:t>年～</a:t>
            </a:r>
            <a:r>
              <a:rPr lang="en-US" altLang="ja-JP" sz="1200" dirty="0" smtClean="0"/>
              <a:t>2013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7</a:t>
            </a:r>
            <a:r>
              <a:rPr lang="ja-JP" altLang="en-US" sz="1200" dirty="0" smtClean="0"/>
              <a:t>月現在）</a:t>
            </a:r>
            <a:endParaRPr lang="ja-JP" alt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2005年～2013年　月別発生件数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  <c:pt idx="3">
                  <c:v>４月</c:v>
                </c:pt>
                <c:pt idx="4">
                  <c:v>５月</c:v>
                </c:pt>
                <c:pt idx="5">
                  <c:v>６月</c:v>
                </c:pt>
                <c:pt idx="6">
                  <c:v>７月</c:v>
                </c:pt>
                <c:pt idx="7">
                  <c:v>８月</c:v>
                </c:pt>
                <c:pt idx="8">
                  <c:v>９月</c:v>
                </c:pt>
                <c:pt idx="9">
                  <c:v>１０月</c:v>
                </c:pt>
                <c:pt idx="10">
                  <c:v>１１月</c:v>
                </c:pt>
                <c:pt idx="11">
                  <c:v>１２月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232</c:v>
                </c:pt>
                <c:pt idx="1">
                  <c:v>240</c:v>
                </c:pt>
                <c:pt idx="2">
                  <c:v>296</c:v>
                </c:pt>
                <c:pt idx="3">
                  <c:v>427</c:v>
                </c:pt>
                <c:pt idx="4">
                  <c:v>626</c:v>
                </c:pt>
                <c:pt idx="5">
                  <c:v>755</c:v>
                </c:pt>
                <c:pt idx="6">
                  <c:v>717</c:v>
                </c:pt>
                <c:pt idx="7">
                  <c:v>843</c:v>
                </c:pt>
                <c:pt idx="8">
                  <c:v>711</c:v>
                </c:pt>
                <c:pt idx="9">
                  <c:v>536</c:v>
                </c:pt>
                <c:pt idx="10">
                  <c:v>388</c:v>
                </c:pt>
                <c:pt idx="11">
                  <c:v>254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235136"/>
        <c:axId val="100868864"/>
      </c:barChart>
      <c:catAx>
        <c:axId val="102235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ja-JP"/>
          </a:p>
        </c:txPr>
        <c:crossAx val="100868864"/>
        <c:crosses val="autoZero"/>
        <c:auto val="1"/>
        <c:lblAlgn val="ctr"/>
        <c:lblOffset val="100"/>
        <c:noMultiLvlLbl val="0"/>
      </c:catAx>
      <c:valAx>
        <c:axId val="100868864"/>
        <c:scaling>
          <c:orientation val="minMax"/>
          <c:max val="100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02235136"/>
        <c:crosses val="autoZero"/>
        <c:crossBetween val="between"/>
        <c:maj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8647620" cy="6085715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523" y="3187754"/>
            <a:ext cx="6273245" cy="219959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07043" y="5814909"/>
            <a:ext cx="5166202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515-5EE8-45CA-829A-D47B8EF6C6AC}" type="datetimeFigureOut">
              <a:rPr kumimoji="1" lang="ja-JP" altLang="en-US" smtClean="0"/>
              <a:pPr/>
              <a:t>2014/12/12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282B-67F4-4155-B0B8-2444B3A646F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515-5EE8-45CA-829A-D47B8EF6C6AC}" type="datetimeFigureOut">
              <a:rPr kumimoji="1" lang="ja-JP" altLang="en-US" smtClean="0"/>
              <a:pPr/>
              <a:t>2014/12/12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282B-67F4-4155-B0B8-2444B3A646F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013033" y="548712"/>
            <a:ext cx="1245424" cy="1167257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76765" y="548712"/>
            <a:ext cx="3613266" cy="1167257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515-5EE8-45CA-829A-D47B8EF6C6AC}" type="datetimeFigureOut">
              <a:rPr kumimoji="1" lang="ja-JP" altLang="en-US" smtClean="0"/>
              <a:pPr/>
              <a:t>2014/12/12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282B-67F4-4155-B0B8-2444B3A646F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515-5EE8-45CA-829A-D47B8EF6C6AC}" type="datetimeFigureOut">
              <a:rPr kumimoji="1" lang="ja-JP" altLang="en-US" smtClean="0"/>
              <a:pPr/>
              <a:t>2014/12/12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282B-67F4-4155-B0B8-2444B3A646F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993" y="6594028"/>
            <a:ext cx="6273245" cy="20380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82993" y="4349309"/>
            <a:ext cx="6273245" cy="22447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515-5EE8-45CA-829A-D47B8EF6C6AC}" type="datetimeFigureOut">
              <a:rPr kumimoji="1" lang="ja-JP" altLang="en-US" smtClean="0"/>
              <a:pPr/>
              <a:t>2014/12/12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282B-67F4-4155-B0B8-2444B3A646F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76766" y="3192501"/>
            <a:ext cx="2429345" cy="90287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829116" y="3192501"/>
            <a:ext cx="2429345" cy="90287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515-5EE8-45CA-829A-D47B8EF6C6AC}" type="datetimeFigureOut">
              <a:rPr kumimoji="1" lang="ja-JP" altLang="en-US" smtClean="0"/>
              <a:pPr/>
              <a:t>2014/12/12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282B-67F4-4155-B0B8-2444B3A646F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15" y="410942"/>
            <a:ext cx="6642260" cy="17102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9020" y="2296987"/>
            <a:ext cx="3260909" cy="957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9020" y="3254258"/>
            <a:ext cx="3260909" cy="59122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749088" y="2296987"/>
            <a:ext cx="3262190" cy="957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749088" y="3254258"/>
            <a:ext cx="3262190" cy="59122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515-5EE8-45CA-829A-D47B8EF6C6AC}" type="datetimeFigureOut">
              <a:rPr kumimoji="1" lang="ja-JP" altLang="en-US" smtClean="0"/>
              <a:pPr/>
              <a:t>2014/12/12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282B-67F4-4155-B0B8-2444B3A646F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515-5EE8-45CA-829A-D47B8EF6C6AC}" type="datetimeFigureOut">
              <a:rPr kumimoji="1" lang="ja-JP" altLang="en-US" smtClean="0"/>
              <a:pPr/>
              <a:t>2014/12/12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282B-67F4-4155-B0B8-2444B3A646F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515-5EE8-45CA-829A-D47B8EF6C6AC}" type="datetimeFigureOut">
              <a:rPr kumimoji="1" lang="ja-JP" altLang="en-US" smtClean="0"/>
              <a:pPr/>
              <a:t>2014/12/12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282B-67F4-4155-B0B8-2444B3A646F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18" y="408567"/>
            <a:ext cx="2428064" cy="17387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5492" y="408570"/>
            <a:ext cx="4125787" cy="87579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9018" y="2147341"/>
            <a:ext cx="2428064" cy="70192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515-5EE8-45CA-829A-D47B8EF6C6AC}" type="datetimeFigureOut">
              <a:rPr kumimoji="1" lang="ja-JP" altLang="en-US" smtClean="0"/>
              <a:pPr/>
              <a:t>2014/12/12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282B-67F4-4155-B0B8-2444B3A646F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6589" y="7183122"/>
            <a:ext cx="4428173" cy="8480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46589" y="916892"/>
            <a:ext cx="4428173" cy="61569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46589" y="8031133"/>
            <a:ext cx="4428173" cy="1204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8515-5EE8-45CA-829A-D47B8EF6C6AC}" type="datetimeFigureOut">
              <a:rPr kumimoji="1" lang="ja-JP" altLang="en-US" smtClean="0"/>
              <a:pPr/>
              <a:t>2014/12/12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282B-67F4-4155-B0B8-2444B3A646F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9015" y="410942"/>
            <a:ext cx="6642260" cy="171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9015" y="2394381"/>
            <a:ext cx="6642260" cy="6772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9016" y="9510989"/>
            <a:ext cx="1722067" cy="546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48515-5EE8-45CA-829A-D47B8EF6C6AC}" type="datetimeFigureOut">
              <a:rPr kumimoji="1" lang="ja-JP" altLang="en-US" smtClean="0"/>
              <a:pPr/>
              <a:t>2014/12/12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21599" y="9510989"/>
            <a:ext cx="2337092" cy="546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289208" y="9510989"/>
            <a:ext cx="1722067" cy="546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A282B-67F4-4155-B0B8-2444B3A646F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横巻き 11"/>
          <p:cNvSpPr/>
          <p:nvPr/>
        </p:nvSpPr>
        <p:spPr>
          <a:xfrm>
            <a:off x="114274" y="38099"/>
            <a:ext cx="7143800" cy="1092173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9682" y="1201710"/>
            <a:ext cx="7000924" cy="928694"/>
          </a:xfrm>
          <a:solidFill>
            <a:srgbClr val="FFFF00"/>
          </a:solidFill>
          <a:ln w="127000" cap="rnd" cmpd="tri">
            <a:solidFill>
              <a:schemeClr val="tx1"/>
            </a:solidFill>
            <a:prstDash val="solid"/>
          </a:ln>
        </p:spPr>
        <p:txBody>
          <a:bodyPr>
            <a:normAutofit/>
          </a:bodyPr>
          <a:lstStyle/>
          <a:p>
            <a:endParaRPr lang="en-US" altLang="ja-JP" sz="4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エアゾール式簡易消火具の一部の製品で　　　　　　　等　</a:t>
            </a:r>
            <a:r>
              <a:rPr lang="ja-JP" altLang="en-US" sz="20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</a:t>
            </a:r>
            <a:endParaRPr lang="en-US" altLang="ja-JP" sz="20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が発生しております。</a:t>
            </a:r>
            <a:endParaRPr lang="en-US" altLang="ja-JP" sz="16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endParaRPr lang="en-US" altLang="ja-JP" sz="16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07488" y="9202766"/>
            <a:ext cx="6842190" cy="928693"/>
          </a:xfrm>
          <a:prstGeom prst="roundRect">
            <a:avLst/>
          </a:prstGeom>
          <a:solidFill>
            <a:srgbClr val="FFFF00"/>
          </a:solidFill>
          <a:ln w="381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廃棄処分などに関するお問い合せ先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ヤマトプロテック株式会社　お客様相談窓口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+mn-ea"/>
              </a:rPr>
              <a:t>　　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+mn-ea"/>
              </a:rPr>
              <a:t>TEL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+mn-ea"/>
              </a:rPr>
              <a:t>：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０１２０－８０１－０８４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algn="r"/>
            <a:r>
              <a:rPr kumimoji="1" lang="en-US" altLang="ja-JP" sz="1200" b="1" dirty="0" smtClean="0">
                <a:solidFill>
                  <a:schemeClr val="tx1"/>
                </a:solidFill>
                <a:latin typeface="+mn-ea"/>
              </a:rPr>
              <a:t>※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+mn-ea"/>
              </a:rPr>
              <a:t>　不明な点は消防局予防課までお問い合わせください。</a:t>
            </a:r>
            <a:endParaRPr kumimoji="1"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algn="r"/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消防局予防課　℡：３２－４９０４</a:t>
            </a:r>
            <a:endParaRPr kumimoji="1" lang="ja-JP" altLang="en-US" sz="12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61120" y="201578"/>
            <a:ext cx="32063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50800" algn="tl" rotWithShape="0">
                    <a:srgbClr val="000000"/>
                  </a:out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宮崎市消防局からのお知らせ</a:t>
            </a:r>
            <a:endParaRPr lang="ja-JP" altLang="en-US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50800" algn="tl" rotWithShape="0">
                  <a:srgbClr val="000000"/>
                </a:outerShdw>
              </a:effectLst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18310" y="487330"/>
            <a:ext cx="60628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50800" algn="tl" rotWithShape="0">
                    <a:srgbClr val="000000"/>
                  </a:out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エアゾール式簡易消火具の不具合について</a:t>
            </a:r>
            <a:endParaRPr lang="ja-JP" altLang="en-US" sz="24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50800" algn="tl" rotWithShape="0">
                  <a:srgbClr val="000000"/>
                </a:outerShdw>
              </a:effectLst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61120" y="8416948"/>
            <a:ext cx="6882680" cy="714380"/>
          </a:xfrm>
          <a:prstGeom prst="roundRect">
            <a:avLst/>
          </a:prstGeom>
          <a:noFill/>
          <a:ln w="25400" cap="flat">
            <a:solidFill>
              <a:schemeClr val="tx1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～廃棄処分の方法について～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　　　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破裂の危険があるエアゾール式簡易消火具は、消火薬剤を放射することで、容器内の圧力が下が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　り破裂の危険が排除されます。詳しくは、別途ダウンロード先をご確認ください。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047466" y="1201710"/>
            <a:ext cx="162736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algn="ctr"/>
            <a:r>
              <a:rPr lang="ja-JP" altLang="en-US" sz="2800" b="1" dirty="0" smtClean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破裂事故</a:t>
            </a:r>
            <a:endParaRPr lang="ja-JP" altLang="en-US" sz="28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フローチャート: 処理 14"/>
          <p:cNvSpPr/>
          <p:nvPr/>
        </p:nvSpPr>
        <p:spPr>
          <a:xfrm>
            <a:off x="0" y="2201842"/>
            <a:ext cx="7380288" cy="4071966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+mn-ea"/>
              </a:rPr>
              <a:t>１　対象製品</a:t>
            </a:r>
            <a:endParaRPr kumimoji="1" lang="en-US" altLang="ja-JP" sz="14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</a:rPr>
              <a:t>　　　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ヤマトプロテック株式会社製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『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ヤマトボーイ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KT』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及び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『FM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ボーイ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k』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の一部の製品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　　　（詳しくは別途ダウンロード先「まだある、どこかに！」をご確認ください。）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+mn-ea"/>
              </a:rPr>
              <a:t>２　不具合について</a:t>
            </a:r>
            <a:endParaRPr lang="en-US" altLang="ja-JP" sz="14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　　　破裂の恐れのあるエアゾール式簡易消火具は、製造工程上の不具合により容器内面の腐食が進み</a:t>
            </a:r>
            <a:r>
              <a:rPr lang="ja-JP" altLang="en-US" sz="1200" dirty="0" err="1" smtClean="0">
                <a:solidFill>
                  <a:schemeClr val="tx1"/>
                </a:solidFill>
                <a:latin typeface="+mn-ea"/>
              </a:rPr>
              <a:t>破裂す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　る可能性があります。また、事故の発生数は気温の上昇と共に増加する傾向が見受けられます。　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+mn-ea"/>
              </a:rPr>
              <a:t>３　事故発生状況</a:t>
            </a:r>
            <a:endParaRPr lang="en-US" altLang="ja-JP" sz="14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　　　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平成２６年６月３０日現在、全国で事故の発生した本数は６，６６０本に達しています。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89682" y="6702436"/>
            <a:ext cx="7072362" cy="1643074"/>
          </a:xfrm>
          <a:prstGeom prst="roundRect">
            <a:avLst/>
          </a:prstGeom>
          <a:noFill/>
          <a:ln w="31750" cap="sq" cmpd="tri">
            <a:solidFill>
              <a:schemeClr val="tx1"/>
            </a:solidFill>
            <a:prstDash val="sysDash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403996" y="6773874"/>
            <a:ext cx="6763390" cy="1600438"/>
          </a:xfrm>
          <a:prstGeom prst="rect">
            <a:avLst/>
          </a:prstGeom>
          <a:ln>
            <a:noFill/>
            <a:prstDash val="sysDash"/>
          </a:ln>
        </p:spPr>
        <p:txBody>
          <a:bodyPr wrap="none">
            <a:spAutoFit/>
          </a:bodyPr>
          <a:lstStyle/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～宮崎市でも実際に事故が発生しています～</a:t>
            </a:r>
            <a:endParaRPr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+mn-ea"/>
              </a:rPr>
              <a:t>　発生日時：平成２５年７月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　発生場所：宮崎市内のアパート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　破裂物品：エアゾール式簡易消火具</a:t>
            </a:r>
            <a:r>
              <a:rPr lang="en-US" altLang="ja-JP" sz="1200" dirty="0" smtClean="0">
                <a:latin typeface="+mn-ea"/>
              </a:rPr>
              <a:t>『</a:t>
            </a:r>
            <a:r>
              <a:rPr lang="ja-JP" altLang="en-US" sz="1200" dirty="0" smtClean="0">
                <a:latin typeface="+mn-ea"/>
              </a:rPr>
              <a:t>ヤマトプロテック製　「ヤマトボーイ</a:t>
            </a:r>
            <a:r>
              <a:rPr lang="en-US" altLang="ja-JP" sz="1200" dirty="0" smtClean="0">
                <a:latin typeface="+mn-ea"/>
              </a:rPr>
              <a:t>KT</a:t>
            </a:r>
            <a:r>
              <a:rPr lang="ja-JP" altLang="en-US" sz="1200" dirty="0" smtClean="0">
                <a:latin typeface="+mn-ea"/>
              </a:rPr>
              <a:t>」　ロット番号</a:t>
            </a:r>
            <a:r>
              <a:rPr lang="en-US" altLang="ja-JP" sz="1200" dirty="0" smtClean="0">
                <a:latin typeface="+mn-ea"/>
              </a:rPr>
              <a:t>KO</a:t>
            </a:r>
            <a:r>
              <a:rPr lang="ja-JP" altLang="en-US" sz="1200" dirty="0" smtClean="0">
                <a:latin typeface="+mn-ea"/>
              </a:rPr>
              <a:t>３３１</a:t>
            </a:r>
            <a:r>
              <a:rPr lang="en-US" altLang="ja-JP" sz="1200" dirty="0" smtClean="0">
                <a:latin typeface="+mn-ea"/>
              </a:rPr>
              <a:t>』</a:t>
            </a:r>
          </a:p>
          <a:p>
            <a:r>
              <a:rPr lang="ja-JP" altLang="en-US" sz="1200" dirty="0" smtClean="0">
                <a:latin typeface="+mn-ea"/>
              </a:rPr>
              <a:t>　被　　　害：人的及び物的被害なし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　</a:t>
            </a:r>
            <a:r>
              <a:rPr lang="en-US" altLang="ja-JP" sz="1200" dirty="0" smtClean="0">
                <a:latin typeface="+mn-ea"/>
              </a:rPr>
              <a:t>【</a:t>
            </a:r>
            <a:r>
              <a:rPr lang="ja-JP" altLang="en-US" sz="1200" dirty="0" smtClean="0">
                <a:latin typeface="+mn-ea"/>
              </a:rPr>
              <a:t>事故の概要</a:t>
            </a:r>
            <a:r>
              <a:rPr lang="en-US" altLang="ja-JP" sz="1200" dirty="0" smtClean="0">
                <a:latin typeface="+mn-ea"/>
              </a:rPr>
              <a:t>】</a:t>
            </a:r>
          </a:p>
          <a:p>
            <a:r>
              <a:rPr lang="ja-JP" altLang="en-US" sz="1200" dirty="0" smtClean="0">
                <a:latin typeface="+mn-ea"/>
              </a:rPr>
              <a:t>　　　夜中の２時ごろ、就寝中の居住者が爆発音に気付き、確認に向かったところ、台所に置いてあった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　 エアゾール式簡易消火具が破裂し、台所の周辺に消火具の粉が飛散していた。</a:t>
            </a:r>
            <a:endParaRPr lang="en-US" altLang="ja-JP" sz="1200" dirty="0" smtClean="0">
              <a:latin typeface="+mn-ea"/>
            </a:endParaRPr>
          </a:p>
        </p:txBody>
      </p:sp>
      <p:graphicFrame>
        <p:nvGraphicFramePr>
          <p:cNvPr id="18" name="グラフ 17"/>
          <p:cNvGraphicFramePr/>
          <p:nvPr/>
        </p:nvGraphicFramePr>
        <p:xfrm>
          <a:off x="189682" y="3844916"/>
          <a:ext cx="7000924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1761318" y="3630602"/>
            <a:ext cx="700092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 smtClean="0"/>
          </a:p>
          <a:p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『</a:t>
            </a:r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エアゾール式簡易消火具</a:t>
            </a:r>
            <a:r>
              <a:rPr lang="en-US" altLang="ja-JP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』</a:t>
            </a:r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の製品事故の状況</a:t>
            </a:r>
            <a:endParaRPr lang="en-US" altLang="ja-JP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</a:t>
            </a:r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en-US" altLang="zh-TW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</a:t>
            </a:r>
            <a:r>
              <a:rPr lang="zh-TW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en-US" altLang="zh-TW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zh-TW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lang="en-US" altLang="zh-TW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zh-TW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日現在） </a:t>
            </a:r>
            <a:endParaRPr lang="ja-JP" alt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 w="57150" cap="rnd" cmpd="sng">
          <a:solidFill>
            <a:schemeClr val="tx1"/>
          </a:solidFill>
          <a:prstDash val="sysDash"/>
        </a:ln>
      </a:spPr>
      <a:bodyPr vert="horz" lIns="91440" tIns="45720" rIns="91440" bIns="45720" rtlCol="0">
        <a:norm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1" sz="24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HG丸ｺﾞｼｯｸM-PRO" pitchFamily="50" charset="-128"/>
            <a:ea typeface="HG丸ｺﾞｼｯｸM-PRO" pitchFamily="50" charset="-128"/>
            <a:cs typeface="+mn-cs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71</Words>
  <Application>Microsoft Office PowerPoint</Application>
  <PresentationFormat>ユーザー設定</PresentationFormat>
  <Paragraphs>44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nefoap</dc:creator>
  <cp:lastModifiedBy>宮崎市</cp:lastModifiedBy>
  <cp:revision>74</cp:revision>
  <cp:lastPrinted>2014-07-23T00:05:31Z</cp:lastPrinted>
  <dcterms:created xsi:type="dcterms:W3CDTF">2013-04-16T09:49:14Z</dcterms:created>
  <dcterms:modified xsi:type="dcterms:W3CDTF">2014-12-12T02:39:08Z</dcterms:modified>
</cp:coreProperties>
</file>